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65" r:id="rId2"/>
    <p:sldId id="311" r:id="rId3"/>
    <p:sldId id="258" r:id="rId4"/>
    <p:sldId id="266" r:id="rId5"/>
    <p:sldId id="312" r:id="rId6"/>
    <p:sldId id="318" r:id="rId7"/>
    <p:sldId id="319" r:id="rId8"/>
    <p:sldId id="259" r:id="rId9"/>
    <p:sldId id="313" r:id="rId10"/>
    <p:sldId id="276" r:id="rId11"/>
    <p:sldId id="314" r:id="rId12"/>
    <p:sldId id="315" r:id="rId13"/>
    <p:sldId id="320" r:id="rId14"/>
    <p:sldId id="316" r:id="rId15"/>
    <p:sldId id="317" r:id="rId16"/>
    <p:sldId id="321" r:id="rId17"/>
    <p:sldId id="329" r:id="rId18"/>
    <p:sldId id="280" r:id="rId19"/>
    <p:sldId id="330" r:id="rId20"/>
    <p:sldId id="310" r:id="rId21"/>
    <p:sldId id="277" r:id="rId22"/>
    <p:sldId id="322" r:id="rId23"/>
    <p:sldId id="323" r:id="rId24"/>
    <p:sldId id="324" r:id="rId25"/>
    <p:sldId id="326" r:id="rId26"/>
    <p:sldId id="325" r:id="rId27"/>
    <p:sldId id="327" r:id="rId28"/>
    <p:sldId id="328" r:id="rId29"/>
    <p:sldId id="295" r:id="rId30"/>
  </p:sldIdLst>
  <p:sldSz cx="12192000" cy="6858000"/>
  <p:notesSz cx="6858000" cy="9144000"/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ABD01"/>
    <a:srgbClr val="77458B"/>
    <a:srgbClr val="E46F70"/>
    <a:srgbClr val="FA6A31"/>
    <a:srgbClr val="EB3F32"/>
    <a:srgbClr val="FE4052"/>
    <a:srgbClr val="2AB7AE"/>
    <a:srgbClr val="95DACD"/>
    <a:srgbClr val="30BAA0"/>
    <a:srgbClr val="2D6B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99" autoAdjust="0"/>
    <p:restoredTop sz="94692"/>
  </p:normalViewPr>
  <p:slideViewPr>
    <p:cSldViewPr snapToGrid="0" showGuides="1">
      <p:cViewPr varScale="1">
        <p:scale>
          <a:sx n="137" d="100"/>
          <a:sy n="137" d="100"/>
        </p:scale>
        <p:origin x="792" y="200"/>
      </p:cViewPr>
      <p:guideLst>
        <p:guide orient="horz" pos="2205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D99B61-1965-4EFE-8CC7-B07ABC51CE77}" type="datetimeFigureOut">
              <a:rPr lang="zh-CN" altLang="en-US" smtClean="0"/>
              <a:t>2023/3/31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8278BB-0B43-4416-AB87-665455D97D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353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49462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8671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77443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dirty="0" err="1"/>
              <a:t>CONSTANT_String_info</a:t>
            </a:r>
            <a:r>
              <a:rPr lang="en" altLang="zh-CN" dirty="0"/>
              <a:t> </a:t>
            </a:r>
            <a:r>
              <a:rPr lang="zh-CN" altLang="en-US" dirty="0"/>
              <a:t>用于表示 </a:t>
            </a:r>
            <a:r>
              <a:rPr lang="en" altLang="zh-CN" dirty="0" err="1"/>
              <a:t>java.lang.String</a:t>
            </a:r>
            <a:r>
              <a:rPr lang="en" altLang="zh-CN" dirty="0"/>
              <a:t> </a:t>
            </a:r>
            <a:r>
              <a:rPr lang="zh-CN" altLang="en-US" dirty="0"/>
              <a:t>类型的常量对象，长度为</a:t>
            </a:r>
            <a:r>
              <a:rPr lang="en" altLang="zh-CN" dirty="0"/>
              <a:t>u2</a:t>
            </a:r>
            <a:r>
              <a:rPr lang="zh-CN" altLang="en-US" dirty="0"/>
              <a:t>，表示两个字节的无符号数，那么</a:t>
            </a:r>
            <a:r>
              <a:rPr lang="en-US" altLang="zh-CN" dirty="0"/>
              <a:t>1</a:t>
            </a:r>
            <a:r>
              <a:rPr lang="zh-CN" altLang="en-US" dirty="0"/>
              <a:t>个字节有</a:t>
            </a:r>
            <a:r>
              <a:rPr lang="en-US" altLang="zh-CN" dirty="0"/>
              <a:t>8</a:t>
            </a:r>
            <a:r>
              <a:rPr lang="zh-CN" altLang="en-US" dirty="0"/>
              <a:t>位，</a:t>
            </a:r>
            <a:r>
              <a:rPr lang="en-US" altLang="zh-CN" dirty="0"/>
              <a:t>2</a:t>
            </a:r>
            <a:r>
              <a:rPr lang="zh-CN" altLang="en-US" dirty="0"/>
              <a:t>个字节就有</a:t>
            </a:r>
            <a:r>
              <a:rPr lang="en-US" altLang="zh-CN" dirty="0"/>
              <a:t>16</a:t>
            </a:r>
            <a:r>
              <a:rPr lang="zh-CN" altLang="en-US" dirty="0"/>
              <a:t>位。</a:t>
            </a:r>
            <a:r>
              <a:rPr lang="en-US" altLang="zh-CN" dirty="0"/>
              <a:t>16</a:t>
            </a:r>
            <a:r>
              <a:rPr lang="zh-CN" altLang="en-US" dirty="0"/>
              <a:t>位无符号数可表示的最大值位</a:t>
            </a:r>
            <a:r>
              <a:rPr lang="en-US" altLang="zh-CN" dirty="0"/>
              <a:t>2^16 - 1 = 65535</a:t>
            </a:r>
            <a:r>
              <a:rPr lang="zh-CN" altLang="en-US" dirty="0"/>
              <a:t>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14198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65152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13902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dirty="0" err="1"/>
              <a:t>CONSTANT_String_info</a:t>
            </a:r>
            <a:r>
              <a:rPr lang="en" altLang="zh-CN" dirty="0"/>
              <a:t> </a:t>
            </a:r>
            <a:r>
              <a:rPr lang="zh-CN" altLang="en-US" dirty="0"/>
              <a:t>用于表示 </a:t>
            </a:r>
            <a:r>
              <a:rPr lang="en" altLang="zh-CN" dirty="0" err="1"/>
              <a:t>java.lang.String</a:t>
            </a:r>
            <a:r>
              <a:rPr lang="en" altLang="zh-CN" dirty="0"/>
              <a:t> </a:t>
            </a:r>
            <a:r>
              <a:rPr lang="zh-CN" altLang="en-US" dirty="0"/>
              <a:t>类型的常量对象，长度为</a:t>
            </a:r>
            <a:r>
              <a:rPr lang="en" altLang="zh-CN" dirty="0"/>
              <a:t>u2</a:t>
            </a:r>
            <a:r>
              <a:rPr lang="zh-CN" altLang="en-US" dirty="0"/>
              <a:t>，表示两个字节的无符号数，那么</a:t>
            </a:r>
            <a:r>
              <a:rPr lang="en-US" altLang="zh-CN" dirty="0"/>
              <a:t>1</a:t>
            </a:r>
            <a:r>
              <a:rPr lang="zh-CN" altLang="en-US" dirty="0"/>
              <a:t>个字节有</a:t>
            </a:r>
            <a:r>
              <a:rPr lang="en-US" altLang="zh-CN" dirty="0"/>
              <a:t>8</a:t>
            </a:r>
            <a:r>
              <a:rPr lang="zh-CN" altLang="en-US" dirty="0"/>
              <a:t>位，</a:t>
            </a:r>
            <a:r>
              <a:rPr lang="en-US" altLang="zh-CN" dirty="0"/>
              <a:t>2</a:t>
            </a:r>
            <a:r>
              <a:rPr lang="zh-CN" altLang="en-US" dirty="0"/>
              <a:t>个字节就有</a:t>
            </a:r>
            <a:r>
              <a:rPr lang="en-US" altLang="zh-CN" dirty="0"/>
              <a:t>16</a:t>
            </a:r>
            <a:r>
              <a:rPr lang="zh-CN" altLang="en-US" dirty="0"/>
              <a:t>位。</a:t>
            </a:r>
            <a:r>
              <a:rPr lang="en-US" altLang="zh-CN" dirty="0"/>
              <a:t>16</a:t>
            </a:r>
            <a:r>
              <a:rPr lang="zh-CN" altLang="en-US" dirty="0"/>
              <a:t>位无符号数可表示的最大值位</a:t>
            </a:r>
            <a:r>
              <a:rPr lang="en-US" altLang="zh-CN" dirty="0"/>
              <a:t>2^16 - 1 = 65535</a:t>
            </a:r>
            <a:r>
              <a:rPr lang="zh-CN" altLang="en-US" dirty="0"/>
              <a:t>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02558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36240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85558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simple nested loop</a:t>
            </a:r>
            <a:r>
              <a:rPr lang="zh-CN" altLang="en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" altLang="zh-CN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block nested loop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lang="en" altLang="zh-CN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index nested loop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800" dirty="0" err="1">
                <a:solidFill>
                  <a:srgbClr val="191919"/>
                </a:solidFill>
                <a:effectLst/>
                <a:latin typeface="FZLTZHJW--GB1-0"/>
              </a:rPr>
              <a:t>expectedSize</a:t>
            </a:r>
            <a:r>
              <a:rPr lang="en" altLang="zh-CN" sz="1800" dirty="0">
                <a:solidFill>
                  <a:srgbClr val="191919"/>
                </a:solidFill>
                <a:effectLst/>
                <a:latin typeface="FZLTZHJW--GB1-0"/>
              </a:rPr>
              <a:t> / 0.75F + 1.0F </a:t>
            </a:r>
            <a:endParaRPr lang="en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44539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47967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90276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70F956-FC7D-4434-9D9E-CC985997F4E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81709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72258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950184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52844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不能将实例字段添加到</a:t>
            </a:r>
            <a:r>
              <a:rPr lang="en" altLang="zh-CN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record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中。但是，我们可以添加静态字段。</a:t>
            </a:r>
            <a:endParaRPr lang="en-US" altLang="zh-CN" b="0" i="0" dirty="0">
              <a:solidFill>
                <a:srgbClr val="555555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可以定义静态方法和实例方法，可以操作对象的状态。</a:t>
            </a:r>
            <a:endParaRPr lang="en-US" altLang="zh-CN" b="0" i="0" dirty="0">
              <a:solidFill>
                <a:srgbClr val="555555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可以添加构造函数</a:t>
            </a:r>
            <a:endParaRPr lang="en-US" altLang="zh-CN" b="0" i="0" dirty="0">
              <a:solidFill>
                <a:srgbClr val="555555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b="0" i="0" dirty="0">
              <a:solidFill>
                <a:srgbClr val="555555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生成了一个</a:t>
            </a:r>
            <a:r>
              <a:rPr lang="en" altLang="zh-CN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final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类型的</a:t>
            </a:r>
            <a:r>
              <a:rPr lang="en" altLang="zh-CN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Person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类，继承了</a:t>
            </a:r>
            <a:r>
              <a:rPr lang="en" altLang="zh-CN" b="0" i="0" dirty="0" err="1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java.lang.Record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类，有两个</a:t>
            </a:r>
            <a:r>
              <a:rPr lang="en" altLang="zh-CN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private final 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类型的属性。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71610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22399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637941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149629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执行一次普通的并发任务，从</a:t>
            </a:r>
            <a:r>
              <a:rPr lang="en-US" altLang="zh-CN" dirty="0"/>
              <a:t>100s</a:t>
            </a:r>
            <a:r>
              <a:rPr lang="zh-CN" altLang="en-US" dirty="0"/>
              <a:t>降到</a:t>
            </a:r>
            <a:r>
              <a:rPr lang="en-US" altLang="zh-CN" dirty="0"/>
              <a:t>1.6</a:t>
            </a:r>
            <a:r>
              <a:rPr lang="zh-CN" altLang="en-US" dirty="0"/>
              <a:t>秒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24188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1404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4872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97824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36145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b="0" i="0" dirty="0" err="1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fastjson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lang="en" altLang="zh-CN" b="0" i="0" dirty="0" err="1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jackson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在把对象序列化成</a:t>
            </a:r>
            <a:r>
              <a:rPr lang="en" altLang="zh-CN" b="0" i="0" dirty="0" err="1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json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字符串的时候，是通过反射遍历出该类中的所有</a:t>
            </a:r>
            <a:r>
              <a:rPr lang="en" altLang="zh-CN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getter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方法，得到</a:t>
            </a:r>
            <a:r>
              <a:rPr lang="en" altLang="zh-CN" b="0" i="0" dirty="0" err="1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getHollis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lang="en" altLang="zh-CN" b="0" i="0" dirty="0" err="1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isSuccess</a:t>
            </a:r>
            <a:r>
              <a:rPr lang="zh-CN" altLang="en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然后根据</a:t>
            </a:r>
            <a:r>
              <a:rPr lang="en" altLang="zh-CN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JavaBeans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规则，他会认为这是两个属性</a:t>
            </a:r>
            <a:r>
              <a:rPr lang="en" altLang="zh-CN" b="0" i="0" dirty="0" err="1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hollis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lang="en" altLang="zh-CN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success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的值。直接序列化成</a:t>
            </a:r>
            <a:r>
              <a:rPr lang="en" altLang="zh-CN" b="0" i="0" dirty="0" err="1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json</a:t>
            </a:r>
            <a:r>
              <a:rPr lang="en" altLang="zh-CN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:{“</a:t>
            </a:r>
            <a:r>
              <a:rPr lang="en" altLang="zh-CN" b="0" i="0" dirty="0" err="1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hollis</a:t>
            </a:r>
            <a:r>
              <a:rPr lang="en" altLang="zh-CN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”:”</a:t>
            </a:r>
            <a:r>
              <a:rPr lang="en" altLang="zh-CN" b="0" i="0" dirty="0" err="1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hollischuang</a:t>
            </a:r>
            <a:r>
              <a:rPr lang="en" altLang="zh-CN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”,”</a:t>
            </a:r>
            <a:r>
              <a:rPr lang="en" altLang="zh-CN" b="0" i="0" dirty="0" err="1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success”:true</a:t>
            </a:r>
            <a:r>
              <a:rPr lang="en" altLang="zh-CN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}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32749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44404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16727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dirty="0" err="1"/>
              <a:t>CONSTANT_String_info</a:t>
            </a:r>
            <a:r>
              <a:rPr lang="en" altLang="zh-CN" dirty="0"/>
              <a:t> </a:t>
            </a:r>
            <a:r>
              <a:rPr lang="zh-CN" altLang="en-US" dirty="0"/>
              <a:t>用于表示 </a:t>
            </a:r>
            <a:r>
              <a:rPr lang="en" altLang="zh-CN" dirty="0" err="1"/>
              <a:t>java.lang.String</a:t>
            </a:r>
            <a:r>
              <a:rPr lang="en" altLang="zh-CN" dirty="0"/>
              <a:t> </a:t>
            </a:r>
            <a:r>
              <a:rPr lang="zh-CN" altLang="en-US" dirty="0"/>
              <a:t>类型的常量对象，长度为</a:t>
            </a:r>
            <a:r>
              <a:rPr lang="en" altLang="zh-CN" dirty="0"/>
              <a:t>u2</a:t>
            </a:r>
            <a:r>
              <a:rPr lang="zh-CN" altLang="en-US" dirty="0"/>
              <a:t>，表示两个字节的无符号数，那么</a:t>
            </a:r>
            <a:r>
              <a:rPr lang="en-US" altLang="zh-CN" dirty="0"/>
              <a:t>1</a:t>
            </a:r>
            <a:r>
              <a:rPr lang="zh-CN" altLang="en-US" dirty="0"/>
              <a:t>个字节有</a:t>
            </a:r>
            <a:r>
              <a:rPr lang="en-US" altLang="zh-CN" dirty="0"/>
              <a:t>8</a:t>
            </a:r>
            <a:r>
              <a:rPr lang="zh-CN" altLang="en-US" dirty="0"/>
              <a:t>位，</a:t>
            </a:r>
            <a:r>
              <a:rPr lang="en-US" altLang="zh-CN" dirty="0"/>
              <a:t>2</a:t>
            </a:r>
            <a:r>
              <a:rPr lang="zh-CN" altLang="en-US" dirty="0"/>
              <a:t>个字节就有</a:t>
            </a:r>
            <a:r>
              <a:rPr lang="en-US" altLang="zh-CN" dirty="0"/>
              <a:t>16</a:t>
            </a:r>
            <a:r>
              <a:rPr lang="zh-CN" altLang="en-US" dirty="0"/>
              <a:t>位。</a:t>
            </a:r>
            <a:r>
              <a:rPr lang="en-US" altLang="zh-CN" dirty="0"/>
              <a:t>16</a:t>
            </a:r>
            <a:r>
              <a:rPr lang="zh-CN" altLang="en-US" dirty="0"/>
              <a:t>位无符号数可表示的最大值位</a:t>
            </a:r>
            <a:r>
              <a:rPr lang="en-US" altLang="zh-CN" dirty="0"/>
              <a:t>2^16 - 1 = 65535</a:t>
            </a:r>
            <a:r>
              <a:rPr lang="zh-CN" altLang="en-US" dirty="0"/>
              <a:t>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278BB-0B43-4416-AB87-665455D97D6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5643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E88861-68FC-4AEA-98F9-FBF694DA10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63D7916-F8D3-4CB7-9890-7D1913FD68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B0A1E82-8289-4819-87B3-D5CF14621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5AA19-1DBA-4536-AE77-3798F5218B94}" type="datetimeFigureOut">
              <a:rPr lang="zh-CN" altLang="en-US" smtClean="0"/>
              <a:t>2023/3/31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E3385B-2A41-4B18-A839-B90FC4CC3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5BAC0C-7DC4-44E4-9D06-DCEBB439F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40597-647B-4160-821B-B765FEAFEA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1829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E619EA-7A11-47CE-9AF5-C5FB5D1FC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9E5FD84-4A4A-4290-B403-A9D7A4A9E6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7AF4ED-4C3E-4180-9D88-7D0873928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5AA19-1DBA-4536-AE77-3798F5218B94}" type="datetimeFigureOut">
              <a:rPr lang="zh-CN" altLang="en-US" smtClean="0"/>
              <a:t>2023/3/31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1914C0-378C-4FE5-BFB6-5379D6E6C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FB46C3-02BE-4AC5-9F71-2A9E21383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40597-647B-4160-821B-B765FEAFEA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2132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14F8FCB-C639-40CE-86BD-4E0CE340D0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1DD7DC9-1CE5-4C14-B7BD-8EC2E10D25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8B0A06-FC06-4823-8603-C0364D656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5AA19-1DBA-4536-AE77-3798F5218B94}" type="datetimeFigureOut">
              <a:rPr lang="zh-CN" altLang="en-US" smtClean="0"/>
              <a:t>2023/3/31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3100C9-490F-4558-8943-204AA3D4A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B3501E-E940-48FB-AB13-F9291694E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40597-647B-4160-821B-B765FEAFEA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2191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9B1DED-71D3-44ED-BBBA-1199D4253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ABC780-8EB3-4FCE-8D78-5DADB618C2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A04F2D-4621-4D12-AF80-7CF919118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5AA19-1DBA-4536-AE77-3798F5218B94}" type="datetimeFigureOut">
              <a:rPr lang="zh-CN" altLang="en-US" smtClean="0"/>
              <a:t>2023/3/31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71B307D-A64B-4D17-8216-570E8466E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6CC741-DA88-4931-A911-CC83CEE16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40597-647B-4160-821B-B765FEAFEA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4808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2E0300-5CB3-490D-B59F-DC6BFC4F1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6EF1CBE-6614-4528-8FE7-CFA7CF5F1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6B9B41-2EAC-4F02-88F2-30EDB08CD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5AA19-1DBA-4536-AE77-3798F5218B94}" type="datetimeFigureOut">
              <a:rPr lang="zh-CN" altLang="en-US" smtClean="0"/>
              <a:t>2023/3/31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D9E8BF-193D-4C26-90C2-0D6567541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866AAF-78AB-4C94-A72F-4626CBC19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40597-647B-4160-821B-B765FEAFEA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5757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C46C37-1CC0-4E79-A303-5FE1FE61D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F43B52-DE3D-4704-A451-2C1DD7F539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7F87157-C606-43B7-8644-413B0F677C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B7EDE8C-1226-4CC9-BF1D-9A8E7F584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5AA19-1DBA-4536-AE77-3798F5218B94}" type="datetimeFigureOut">
              <a:rPr lang="zh-CN" altLang="en-US" smtClean="0"/>
              <a:t>2023/3/31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AEC4466-A7D5-493B-A252-17D2EB3A9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DADDE1C-B312-4857-9F40-72D60E8C3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40597-647B-4160-821B-B765FEAFEA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822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831FD0-4521-4B71-B496-BB6ABBC7C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4B6BAE6-2929-40B3-95B4-D610842479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2440283-92CC-479D-B868-60B4691D74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2A9FCD4-FD55-43CF-BEAD-A00C18D48B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F993449-B850-4555-9455-E8C808E5D9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A31BE21-9AB7-466F-8A8C-2BCEB0C0C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5AA19-1DBA-4536-AE77-3798F5218B94}" type="datetimeFigureOut">
              <a:rPr lang="zh-CN" altLang="en-US" smtClean="0"/>
              <a:t>2023/3/31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777BA08-F043-43CF-B237-DE4A77F86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43694DC-BBB8-4536-AB04-B49E4C527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40597-647B-4160-821B-B765FEAFEA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9651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08A976-83E7-4489-A678-CFE5AE229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B7C0FD6-C8AE-4FD3-821A-03EA1CA02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5AA19-1DBA-4536-AE77-3798F5218B94}" type="datetimeFigureOut">
              <a:rPr lang="zh-CN" altLang="en-US" smtClean="0"/>
              <a:t>2023/3/31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47F1A97-0A44-4284-88E3-D5FB3C54A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C4D4369-2FAF-40E0-AAB3-F7D94EEFA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40597-647B-4160-821B-B765FEAFEA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3401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C384350-9C43-4B24-B53A-555039222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5AA19-1DBA-4536-AE77-3798F5218B94}" type="datetimeFigureOut">
              <a:rPr lang="zh-CN" altLang="en-US" smtClean="0"/>
              <a:t>2023/3/31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874CF69-4B84-44E7-9E3E-C39A4982C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5BA9226-E063-4B0A-A098-478BF975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40597-647B-4160-821B-B765FEAFEA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7495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DA02CA-EA6E-49DE-BD85-F43173128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AA70FF3-1FD3-4767-AC15-CD6D6064AA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9A21953-4705-4247-8447-0EFB8B56FD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1D485AD-FEB3-4674-9E4F-C54274D3E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5AA19-1DBA-4536-AE77-3798F5218B94}" type="datetimeFigureOut">
              <a:rPr lang="zh-CN" altLang="en-US" smtClean="0"/>
              <a:t>2023/3/31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2BE61E-D0C7-4683-BF15-0D95F9E47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BD21329-A680-4994-840A-3BE6FE23B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40597-647B-4160-821B-B765FEAFEA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4575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1B958D-E7D2-4696-A2F1-07B8EBFFC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EBA68FB-1216-4EE6-ADCA-E305C9C20B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F6DD553-6ACA-48E9-8128-57D4805007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12D663D-A04D-40FB-94E7-5EC1B1DA4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5AA19-1DBA-4536-AE77-3798F5218B94}" type="datetimeFigureOut">
              <a:rPr lang="zh-CN" altLang="en-US" smtClean="0"/>
              <a:t>2023/3/31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583008E-0D5F-477C-B143-1D70B2233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FEF557A-6F52-43D0-82F0-23E954047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40597-647B-4160-821B-B765FEAFEA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900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ACF0C81-D217-4AB9-9823-AED8BBC8E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2DA104-FE93-41A2-BE69-BBEE47829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B8E6C3-D9DD-4997-B5D5-77AC230047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5AA19-1DBA-4536-AE77-3798F5218B94}" type="datetimeFigureOut">
              <a:rPr lang="zh-CN" altLang="en-US" smtClean="0"/>
              <a:t>2023/3/31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265C50-E409-434E-B1FA-1B6391672D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F7AF10-A73C-47B3-B489-584DC1E8BD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640597-647B-4160-821B-B765FEAFEA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3959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2DA4D4F-4FE0-4D38-9AA4-8E8D5325F4E2}"/>
              </a:ext>
            </a:extLst>
          </p:cNvPr>
          <p:cNvSpPr/>
          <p:nvPr/>
        </p:nvSpPr>
        <p:spPr>
          <a:xfrm>
            <a:off x="301925" y="300849"/>
            <a:ext cx="11568021" cy="6204544"/>
          </a:xfrm>
          <a:prstGeom prst="rect">
            <a:avLst/>
          </a:prstGeom>
          <a:solidFill>
            <a:schemeClr val="bg1">
              <a:alpha val="74000"/>
            </a:schemeClr>
          </a:solidFill>
          <a:ln>
            <a:solidFill>
              <a:srgbClr val="2038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D5783824-1293-4FCE-94BC-95AADE5B5C34}"/>
              </a:ext>
            </a:extLst>
          </p:cNvPr>
          <p:cNvSpPr txBox="1"/>
          <p:nvPr/>
        </p:nvSpPr>
        <p:spPr>
          <a:xfrm>
            <a:off x="2130724" y="1151179"/>
            <a:ext cx="8642081" cy="2492984"/>
          </a:xfrm>
          <a:prstGeom prst="rect">
            <a:avLst/>
          </a:prstGeom>
          <a:noFill/>
        </p:spPr>
        <p:txBody>
          <a:bodyPr wrap="square" lIns="121915" tIns="60957" rIns="121915" bIns="60957" rtlCol="0">
            <a:spAutoFit/>
          </a:bodyPr>
          <a:lstStyle/>
          <a:p>
            <a:pPr algn="ctr">
              <a:defRPr/>
            </a:pPr>
            <a:r>
              <a:rPr lang="zh-CN" altLang="en-US" sz="8800" b="1" spc="300" dirty="0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圆体简" panose="02010609000101010101" pitchFamily="49" charset="-122"/>
                <a:sym typeface="微软雅黑" pitchFamily="34" charset="-122"/>
              </a:rPr>
              <a:t>那些年</a:t>
            </a:r>
          </a:p>
          <a:p>
            <a:pPr algn="ctr">
              <a:defRPr/>
            </a:pPr>
            <a:r>
              <a:rPr lang="zh-CN" altLang="en-US" sz="6600" b="1" spc="300" dirty="0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我在</a:t>
            </a:r>
            <a:r>
              <a:rPr lang="en-US" altLang="zh-CN" sz="6600" b="1" spc="300" dirty="0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Java</a:t>
            </a:r>
            <a:r>
              <a:rPr lang="zh-CN" altLang="en-US" sz="6600" b="1" spc="300" dirty="0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上踩过的坑</a:t>
            </a:r>
            <a:endParaRPr lang="zh-CN" altLang="en-US" sz="6600" b="1" dirty="0">
              <a:solidFill>
                <a:srgbClr val="2038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久石譲 (Joe Hisaishi) - 月光の雲海">
            <a:hlinkClick r:id="" action="ppaction://media"/>
            <a:extLst>
              <a:ext uri="{FF2B5EF4-FFF2-40B4-BE49-F238E27FC236}">
                <a16:creationId xmlns:a16="http://schemas.microsoft.com/office/drawing/2014/main" id="{F3BF0438-6140-401E-B143-4D628AE760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557760" y="5493038"/>
            <a:ext cx="609600" cy="609600"/>
          </a:xfrm>
          <a:prstGeom prst="rect">
            <a:avLst/>
          </a:prstGeom>
        </p:spPr>
      </p:pic>
      <p:grpSp>
        <p:nvGrpSpPr>
          <p:cNvPr id="58" name="组合 55">
            <a:extLst>
              <a:ext uri="{FF2B5EF4-FFF2-40B4-BE49-F238E27FC236}">
                <a16:creationId xmlns:a16="http://schemas.microsoft.com/office/drawing/2014/main" id="{7722F249-784B-4638-A995-FAF815261C45}"/>
              </a:ext>
            </a:extLst>
          </p:cNvPr>
          <p:cNvGrpSpPr/>
          <p:nvPr/>
        </p:nvGrpSpPr>
        <p:grpSpPr bwMode="auto">
          <a:xfrm>
            <a:off x="4303448" y="4543717"/>
            <a:ext cx="3573066" cy="696102"/>
            <a:chOff x="3791205" y="5346441"/>
            <a:chExt cx="5833188" cy="1152192"/>
          </a:xfrm>
        </p:grpSpPr>
        <p:sp>
          <p:nvSpPr>
            <p:cNvPr id="59" name="圆角矩形 165">
              <a:extLst>
                <a:ext uri="{FF2B5EF4-FFF2-40B4-BE49-F238E27FC236}">
                  <a16:creationId xmlns:a16="http://schemas.microsoft.com/office/drawing/2014/main" id="{E0721AED-B578-4DE2-AA27-209E12A85960}"/>
                </a:ext>
              </a:extLst>
            </p:cNvPr>
            <p:cNvSpPr/>
            <p:nvPr/>
          </p:nvSpPr>
          <p:spPr>
            <a:xfrm>
              <a:off x="4007769" y="5518708"/>
              <a:ext cx="5400600" cy="807659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50000"/>
              </a:schemeClr>
            </a:solidFill>
            <a:ln>
              <a:gradFill flip="none" rotWithShape="1">
                <a:gsLst>
                  <a:gs pos="100000">
                    <a:schemeClr val="bg1"/>
                  </a:gs>
                  <a:gs pos="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 dirty="0">
                <a:cs typeface="+mn-ea"/>
                <a:sym typeface="+mn-lt"/>
              </a:endParaRPr>
            </a:p>
          </p:txBody>
        </p:sp>
        <p:sp>
          <p:nvSpPr>
            <p:cNvPr id="60" name="任意多边形 166">
              <a:extLst>
                <a:ext uri="{FF2B5EF4-FFF2-40B4-BE49-F238E27FC236}">
                  <a16:creationId xmlns:a16="http://schemas.microsoft.com/office/drawing/2014/main" id="{1A582EE6-1499-4CBC-9F33-3655C04D1301}"/>
                </a:ext>
              </a:extLst>
            </p:cNvPr>
            <p:cNvSpPr/>
            <p:nvPr/>
          </p:nvSpPr>
          <p:spPr>
            <a:xfrm>
              <a:off x="3791205" y="5346441"/>
              <a:ext cx="5833186" cy="1152192"/>
            </a:xfrm>
            <a:custGeom>
              <a:avLst/>
              <a:gdLst>
                <a:gd name="connsiteX0" fmla="*/ 619854 w 5832648"/>
                <a:gd name="connsiteY0" fmla="*/ 172234 h 1152128"/>
                <a:gd name="connsiteX1" fmla="*/ 247759 w 5832648"/>
                <a:gd name="connsiteY1" fmla="*/ 418875 h 1152128"/>
                <a:gd name="connsiteX2" fmla="*/ 216024 w 5832648"/>
                <a:gd name="connsiteY2" fmla="*/ 576064 h 1152128"/>
                <a:gd name="connsiteX3" fmla="*/ 216024 w 5832648"/>
                <a:gd name="connsiteY3" fmla="*/ 576063 h 1152128"/>
                <a:gd name="connsiteX4" fmla="*/ 216024 w 5832648"/>
                <a:gd name="connsiteY4" fmla="*/ 576064 h 1152128"/>
                <a:gd name="connsiteX5" fmla="*/ 216024 w 5832648"/>
                <a:gd name="connsiteY5" fmla="*/ 576064 h 1152128"/>
                <a:gd name="connsiteX6" fmla="*/ 247759 w 5832648"/>
                <a:gd name="connsiteY6" fmla="*/ 733252 h 1152128"/>
                <a:gd name="connsiteX7" fmla="*/ 619854 w 5832648"/>
                <a:gd name="connsiteY7" fmla="*/ 979893 h 1152128"/>
                <a:gd name="connsiteX8" fmla="*/ 5212794 w 5832648"/>
                <a:gd name="connsiteY8" fmla="*/ 979894 h 1152128"/>
                <a:gd name="connsiteX9" fmla="*/ 5616624 w 5832648"/>
                <a:gd name="connsiteY9" fmla="*/ 576064 h 1152128"/>
                <a:gd name="connsiteX10" fmla="*/ 5616625 w 5832648"/>
                <a:gd name="connsiteY10" fmla="*/ 576064 h 1152128"/>
                <a:gd name="connsiteX11" fmla="*/ 5212795 w 5832648"/>
                <a:gd name="connsiteY11" fmla="*/ 172234 h 1152128"/>
                <a:gd name="connsiteX12" fmla="*/ 576064 w 5832648"/>
                <a:gd name="connsiteY12" fmla="*/ 0 h 1152128"/>
                <a:gd name="connsiteX13" fmla="*/ 5256584 w 5832648"/>
                <a:gd name="connsiteY13" fmla="*/ 0 h 1152128"/>
                <a:gd name="connsiteX14" fmla="*/ 5832648 w 5832648"/>
                <a:gd name="connsiteY14" fmla="*/ 576064 h 1152128"/>
                <a:gd name="connsiteX15" fmla="*/ 5256584 w 5832648"/>
                <a:gd name="connsiteY15" fmla="*/ 1152128 h 1152128"/>
                <a:gd name="connsiteX16" fmla="*/ 576064 w 5832648"/>
                <a:gd name="connsiteY16" fmla="*/ 1152128 h 1152128"/>
                <a:gd name="connsiteX17" fmla="*/ 0 w 5832648"/>
                <a:gd name="connsiteY17" fmla="*/ 576064 h 1152128"/>
                <a:gd name="connsiteX18" fmla="*/ 576064 w 5832648"/>
                <a:gd name="connsiteY18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32648" h="1152128">
                  <a:moveTo>
                    <a:pt x="619854" y="172234"/>
                  </a:moveTo>
                  <a:cubicBezTo>
                    <a:pt x="452583" y="172234"/>
                    <a:pt x="309064" y="273935"/>
                    <a:pt x="247759" y="418875"/>
                  </a:cubicBezTo>
                  <a:lnTo>
                    <a:pt x="216024" y="576064"/>
                  </a:lnTo>
                  <a:lnTo>
                    <a:pt x="216024" y="576063"/>
                  </a:lnTo>
                  <a:lnTo>
                    <a:pt x="216024" y="576064"/>
                  </a:lnTo>
                  <a:lnTo>
                    <a:pt x="216024" y="576064"/>
                  </a:lnTo>
                  <a:lnTo>
                    <a:pt x="247759" y="733252"/>
                  </a:lnTo>
                  <a:cubicBezTo>
                    <a:pt x="309064" y="878193"/>
                    <a:pt x="452583" y="979893"/>
                    <a:pt x="619854" y="979893"/>
                  </a:cubicBezTo>
                  <a:lnTo>
                    <a:pt x="5212794" y="979894"/>
                  </a:lnTo>
                  <a:cubicBezTo>
                    <a:pt x="5435823" y="979894"/>
                    <a:pt x="5616624" y="799093"/>
                    <a:pt x="5616624" y="576064"/>
                  </a:cubicBezTo>
                  <a:lnTo>
                    <a:pt x="5616625" y="576064"/>
                  </a:lnTo>
                  <a:cubicBezTo>
                    <a:pt x="5616625" y="353035"/>
                    <a:pt x="5435824" y="172234"/>
                    <a:pt x="5212795" y="172234"/>
                  </a:cubicBezTo>
                  <a:close/>
                  <a:moveTo>
                    <a:pt x="576064" y="0"/>
                  </a:moveTo>
                  <a:lnTo>
                    <a:pt x="5256584" y="0"/>
                  </a:lnTo>
                  <a:cubicBezTo>
                    <a:pt x="5574735" y="0"/>
                    <a:pt x="5832648" y="257913"/>
                    <a:pt x="5832648" y="576064"/>
                  </a:cubicBezTo>
                  <a:cubicBezTo>
                    <a:pt x="5832648" y="894215"/>
                    <a:pt x="5574735" y="1152128"/>
                    <a:pt x="5256584" y="1152128"/>
                  </a:cubicBezTo>
                  <a:lnTo>
                    <a:pt x="576064" y="1152128"/>
                  </a:lnTo>
                  <a:cubicBezTo>
                    <a:pt x="257913" y="1152128"/>
                    <a:pt x="0" y="894215"/>
                    <a:pt x="0" y="576064"/>
                  </a:cubicBezTo>
                  <a:cubicBezTo>
                    <a:pt x="0" y="257913"/>
                    <a:pt x="257913" y="0"/>
                    <a:pt x="5760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ffectLst>
              <a:outerShdw blurRad="88900"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 dirty="0">
                <a:cs typeface="+mn-ea"/>
                <a:sym typeface="+mn-lt"/>
              </a:endParaRPr>
            </a:p>
          </p:txBody>
        </p:sp>
        <p:sp>
          <p:nvSpPr>
            <p:cNvPr id="61" name="圆角矩形 167">
              <a:extLst>
                <a:ext uri="{FF2B5EF4-FFF2-40B4-BE49-F238E27FC236}">
                  <a16:creationId xmlns:a16="http://schemas.microsoft.com/office/drawing/2014/main" id="{FF1442A9-071F-4ACA-8812-96E2A3392E4B}"/>
                </a:ext>
              </a:extLst>
            </p:cNvPr>
            <p:cNvSpPr/>
            <p:nvPr/>
          </p:nvSpPr>
          <p:spPr>
            <a:xfrm>
              <a:off x="3791744" y="5346472"/>
              <a:ext cx="5832649" cy="1152127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>
                <a:cs typeface="+mn-ea"/>
                <a:sym typeface="+mn-lt"/>
              </a:endParaRPr>
            </a:p>
          </p:txBody>
        </p:sp>
      </p:grpSp>
      <p:sp>
        <p:nvSpPr>
          <p:cNvPr id="62" name="矩形 61">
            <a:extLst>
              <a:ext uri="{FF2B5EF4-FFF2-40B4-BE49-F238E27FC236}">
                <a16:creationId xmlns:a16="http://schemas.microsoft.com/office/drawing/2014/main" id="{C9E33410-7114-4E30-8838-7852FBC9E729}"/>
              </a:ext>
            </a:extLst>
          </p:cNvPr>
          <p:cNvSpPr/>
          <p:nvPr/>
        </p:nvSpPr>
        <p:spPr>
          <a:xfrm>
            <a:off x="5180453" y="4676323"/>
            <a:ext cx="1691489" cy="43088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zh-CN" altLang="en-US" sz="2200" dirty="0">
                <a:solidFill>
                  <a:schemeClr val="bg1"/>
                </a:solidFill>
                <a:cs typeface="+mn-ea"/>
                <a:sym typeface="+mn-lt"/>
              </a:rPr>
              <a:t>程序员</a:t>
            </a:r>
            <a:r>
              <a:rPr lang="en-US" altLang="zh-CN" sz="2200" dirty="0">
                <a:solidFill>
                  <a:schemeClr val="bg1"/>
                </a:solidFill>
                <a:cs typeface="+mn-ea"/>
                <a:sym typeface="+mn-lt"/>
              </a:rPr>
              <a:t>Hollis</a:t>
            </a:r>
            <a:endParaRPr lang="zh-CN" altLang="en-US" sz="22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51578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AutoShape 30">
            <a:extLst>
              <a:ext uri="{FF2B5EF4-FFF2-40B4-BE49-F238E27FC236}">
                <a16:creationId xmlns:a16="http://schemas.microsoft.com/office/drawing/2014/main" id="{0E757C22-3443-420E-B9D3-4132AA66CAC4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6026041" y="2971142"/>
            <a:ext cx="5245100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任意多边形: 形状 29">
            <a:extLst>
              <a:ext uri="{FF2B5EF4-FFF2-40B4-BE49-F238E27FC236}">
                <a16:creationId xmlns:a16="http://schemas.microsoft.com/office/drawing/2014/main" id="{54B9B9C1-D181-4921-92E0-5909475FF837}"/>
              </a:ext>
            </a:extLst>
          </p:cNvPr>
          <p:cNvSpPr/>
          <p:nvPr/>
        </p:nvSpPr>
        <p:spPr>
          <a:xfrm>
            <a:off x="4016930" y="1471249"/>
            <a:ext cx="2600522" cy="10638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8760" y="0"/>
                </a:lnTo>
                <a:lnTo>
                  <a:pt x="0" y="21600"/>
                </a:lnTo>
                <a:lnTo>
                  <a:pt x="13172" y="21600"/>
                </a:lnTo>
                <a:cubicBezTo>
                  <a:pt x="14174" y="18627"/>
                  <a:pt x="15207" y="15731"/>
                  <a:pt x="16266" y="12900"/>
                </a:cubicBezTo>
                <a:cubicBezTo>
                  <a:pt x="17950" y="8401"/>
                  <a:pt x="19728" y="4093"/>
                  <a:pt x="21600" y="0"/>
                </a:cubicBezTo>
                <a:close/>
              </a:path>
            </a:pathLst>
          </a:custGeom>
          <a:solidFill>
            <a:srgbClr val="2AB7AE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dirty="0"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4" name="任意多边形: 形状 33">
            <a:extLst>
              <a:ext uri="{FF2B5EF4-FFF2-40B4-BE49-F238E27FC236}">
                <a16:creationId xmlns:a16="http://schemas.microsoft.com/office/drawing/2014/main" id="{0792DE3A-CD59-4942-8B31-64741BD7C5F8}"/>
              </a:ext>
            </a:extLst>
          </p:cNvPr>
          <p:cNvSpPr/>
          <p:nvPr/>
        </p:nvSpPr>
        <p:spPr>
          <a:xfrm>
            <a:off x="5734554" y="976995"/>
            <a:ext cx="2615975" cy="14161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865" y="21600"/>
                </a:moveTo>
                <a:cubicBezTo>
                  <a:pt x="15986" y="21600"/>
                  <a:pt x="16105" y="21513"/>
                  <a:pt x="16210" y="21347"/>
                </a:cubicBezTo>
                <a:lnTo>
                  <a:pt x="21600" y="10793"/>
                </a:lnTo>
                <a:lnTo>
                  <a:pt x="16208" y="237"/>
                </a:lnTo>
                <a:cubicBezTo>
                  <a:pt x="16110" y="83"/>
                  <a:pt x="15996" y="0"/>
                  <a:pt x="15880" y="0"/>
                </a:cubicBezTo>
                <a:cubicBezTo>
                  <a:pt x="15616" y="0"/>
                  <a:pt x="15391" y="416"/>
                  <a:pt x="15377" y="920"/>
                </a:cubicBezTo>
                <a:lnTo>
                  <a:pt x="15382" y="3373"/>
                </a:lnTo>
                <a:lnTo>
                  <a:pt x="10620" y="3373"/>
                </a:lnTo>
                <a:cubicBezTo>
                  <a:pt x="10261" y="3372"/>
                  <a:pt x="9818" y="3433"/>
                  <a:pt x="9416" y="3585"/>
                </a:cubicBezTo>
                <a:cubicBezTo>
                  <a:pt x="9014" y="3737"/>
                  <a:pt x="8652" y="3981"/>
                  <a:pt x="8455" y="4347"/>
                </a:cubicBezTo>
                <a:cubicBezTo>
                  <a:pt x="8387" y="4483"/>
                  <a:pt x="834" y="18287"/>
                  <a:pt x="517" y="19016"/>
                </a:cubicBezTo>
                <a:cubicBezTo>
                  <a:pt x="224" y="19690"/>
                  <a:pt x="48" y="20667"/>
                  <a:pt x="0" y="21293"/>
                </a:cubicBezTo>
                <a:cubicBezTo>
                  <a:pt x="181" y="20284"/>
                  <a:pt x="554" y="19528"/>
                  <a:pt x="1048" y="19024"/>
                </a:cubicBezTo>
                <a:cubicBezTo>
                  <a:pt x="1541" y="18521"/>
                  <a:pt x="2154" y="18269"/>
                  <a:pt x="2814" y="18269"/>
                </a:cubicBezTo>
                <a:lnTo>
                  <a:pt x="15383" y="18257"/>
                </a:lnTo>
                <a:lnTo>
                  <a:pt x="15377" y="20664"/>
                </a:lnTo>
                <a:cubicBezTo>
                  <a:pt x="15390" y="21192"/>
                  <a:pt x="15600" y="21600"/>
                  <a:pt x="15865" y="21600"/>
                </a:cubicBezTo>
                <a:close/>
              </a:path>
            </a:pathLst>
          </a:custGeom>
          <a:solidFill>
            <a:srgbClr val="2AB7AE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dirty="0"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361451EF-4E84-4A19-B43F-EA9ECD222272}"/>
              </a:ext>
            </a:extLst>
          </p:cNvPr>
          <p:cNvSpPr/>
          <p:nvPr/>
        </p:nvSpPr>
        <p:spPr>
          <a:xfrm>
            <a:off x="2947003" y="2537241"/>
            <a:ext cx="2600070" cy="10638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8762" y="0"/>
                </a:lnTo>
                <a:lnTo>
                  <a:pt x="0" y="21600"/>
                </a:lnTo>
                <a:lnTo>
                  <a:pt x="12689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E46F70"/>
          </a:solidFill>
          <a:ln w="12700">
            <a:miter lim="400000"/>
          </a:ln>
        </p:spPr>
        <p:txBody>
          <a:bodyPr anchor="ctr"/>
          <a:lstStyle/>
          <a:p>
            <a:pPr algn="ctr"/>
            <a:endParaRPr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9A7871C8-C684-41E7-8F2D-C1D1B3AEA8CB}"/>
              </a:ext>
            </a:extLst>
          </p:cNvPr>
          <p:cNvSpPr/>
          <p:nvPr/>
        </p:nvSpPr>
        <p:spPr>
          <a:xfrm>
            <a:off x="4669053" y="2033701"/>
            <a:ext cx="2615975" cy="14161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865" y="21600"/>
                </a:moveTo>
                <a:cubicBezTo>
                  <a:pt x="15986" y="21600"/>
                  <a:pt x="16105" y="21513"/>
                  <a:pt x="16210" y="21347"/>
                </a:cubicBezTo>
                <a:lnTo>
                  <a:pt x="21600" y="10793"/>
                </a:lnTo>
                <a:lnTo>
                  <a:pt x="16208" y="237"/>
                </a:lnTo>
                <a:cubicBezTo>
                  <a:pt x="16110" y="83"/>
                  <a:pt x="15996" y="0"/>
                  <a:pt x="15880" y="0"/>
                </a:cubicBezTo>
                <a:cubicBezTo>
                  <a:pt x="15616" y="0"/>
                  <a:pt x="15391" y="416"/>
                  <a:pt x="15377" y="920"/>
                </a:cubicBezTo>
                <a:lnTo>
                  <a:pt x="15382" y="3373"/>
                </a:lnTo>
                <a:lnTo>
                  <a:pt x="10620" y="3373"/>
                </a:lnTo>
                <a:cubicBezTo>
                  <a:pt x="10261" y="3372"/>
                  <a:pt x="9818" y="3433"/>
                  <a:pt x="9416" y="3585"/>
                </a:cubicBezTo>
                <a:cubicBezTo>
                  <a:pt x="9014" y="3737"/>
                  <a:pt x="8652" y="3981"/>
                  <a:pt x="8455" y="4347"/>
                </a:cubicBezTo>
                <a:cubicBezTo>
                  <a:pt x="8387" y="4483"/>
                  <a:pt x="834" y="18287"/>
                  <a:pt x="517" y="19016"/>
                </a:cubicBezTo>
                <a:cubicBezTo>
                  <a:pt x="224" y="19690"/>
                  <a:pt x="48" y="20667"/>
                  <a:pt x="0" y="21293"/>
                </a:cubicBezTo>
                <a:cubicBezTo>
                  <a:pt x="181" y="20284"/>
                  <a:pt x="554" y="19528"/>
                  <a:pt x="1048" y="19024"/>
                </a:cubicBezTo>
                <a:cubicBezTo>
                  <a:pt x="1541" y="18521"/>
                  <a:pt x="2154" y="18269"/>
                  <a:pt x="2814" y="18269"/>
                </a:cubicBezTo>
                <a:lnTo>
                  <a:pt x="15383" y="18257"/>
                </a:lnTo>
                <a:lnTo>
                  <a:pt x="15377" y="20664"/>
                </a:lnTo>
                <a:cubicBezTo>
                  <a:pt x="15390" y="21192"/>
                  <a:pt x="15600" y="21600"/>
                  <a:pt x="15865" y="21600"/>
                </a:cubicBezTo>
                <a:close/>
              </a:path>
            </a:pathLst>
          </a:custGeom>
          <a:solidFill>
            <a:srgbClr val="E46F70"/>
          </a:solidFill>
          <a:ln w="12700">
            <a:miter lim="400000"/>
          </a:ln>
        </p:spPr>
        <p:txBody>
          <a:bodyPr anchor="ctr"/>
          <a:lstStyle/>
          <a:p>
            <a:pPr algn="ctr"/>
            <a:endParaRPr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FAECDFE9-C237-4C55-AB3D-D6935B1F3ABD}"/>
              </a:ext>
            </a:extLst>
          </p:cNvPr>
          <p:cNvSpPr/>
          <p:nvPr/>
        </p:nvSpPr>
        <p:spPr>
          <a:xfrm>
            <a:off x="2001631" y="3487094"/>
            <a:ext cx="2603060" cy="10638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8751" y="0"/>
                </a:lnTo>
                <a:lnTo>
                  <a:pt x="0" y="21600"/>
                </a:lnTo>
                <a:lnTo>
                  <a:pt x="14029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77458B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dirty="0"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6" name="任意多边形: 形状 45">
            <a:extLst>
              <a:ext uri="{FF2B5EF4-FFF2-40B4-BE49-F238E27FC236}">
                <a16:creationId xmlns:a16="http://schemas.microsoft.com/office/drawing/2014/main" id="{54D9169D-3933-4203-B133-1032A9CD4A0F}"/>
              </a:ext>
            </a:extLst>
          </p:cNvPr>
          <p:cNvSpPr/>
          <p:nvPr/>
        </p:nvSpPr>
        <p:spPr>
          <a:xfrm>
            <a:off x="3542806" y="3138458"/>
            <a:ext cx="2615975" cy="14161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865" y="21600"/>
                </a:moveTo>
                <a:cubicBezTo>
                  <a:pt x="15986" y="21600"/>
                  <a:pt x="16105" y="21513"/>
                  <a:pt x="16210" y="21347"/>
                </a:cubicBezTo>
                <a:lnTo>
                  <a:pt x="21600" y="10793"/>
                </a:lnTo>
                <a:lnTo>
                  <a:pt x="16208" y="237"/>
                </a:lnTo>
                <a:cubicBezTo>
                  <a:pt x="16110" y="83"/>
                  <a:pt x="15996" y="0"/>
                  <a:pt x="15880" y="0"/>
                </a:cubicBezTo>
                <a:cubicBezTo>
                  <a:pt x="15616" y="0"/>
                  <a:pt x="15391" y="416"/>
                  <a:pt x="15377" y="920"/>
                </a:cubicBezTo>
                <a:lnTo>
                  <a:pt x="15382" y="3373"/>
                </a:lnTo>
                <a:lnTo>
                  <a:pt x="10620" y="3373"/>
                </a:lnTo>
                <a:cubicBezTo>
                  <a:pt x="10261" y="3372"/>
                  <a:pt x="9818" y="3433"/>
                  <a:pt x="9416" y="3585"/>
                </a:cubicBezTo>
                <a:cubicBezTo>
                  <a:pt x="9014" y="3737"/>
                  <a:pt x="8652" y="3981"/>
                  <a:pt x="8455" y="4347"/>
                </a:cubicBezTo>
                <a:cubicBezTo>
                  <a:pt x="8387" y="4483"/>
                  <a:pt x="834" y="18287"/>
                  <a:pt x="517" y="19016"/>
                </a:cubicBezTo>
                <a:cubicBezTo>
                  <a:pt x="224" y="19690"/>
                  <a:pt x="48" y="20667"/>
                  <a:pt x="0" y="21293"/>
                </a:cubicBezTo>
                <a:cubicBezTo>
                  <a:pt x="181" y="20284"/>
                  <a:pt x="554" y="19528"/>
                  <a:pt x="1048" y="19024"/>
                </a:cubicBezTo>
                <a:cubicBezTo>
                  <a:pt x="1541" y="18521"/>
                  <a:pt x="2154" y="18269"/>
                  <a:pt x="2814" y="18269"/>
                </a:cubicBezTo>
                <a:lnTo>
                  <a:pt x="15383" y="18257"/>
                </a:lnTo>
                <a:lnTo>
                  <a:pt x="15377" y="20664"/>
                </a:lnTo>
                <a:cubicBezTo>
                  <a:pt x="15390" y="21192"/>
                  <a:pt x="15600" y="21600"/>
                  <a:pt x="15865" y="21600"/>
                </a:cubicBezTo>
                <a:close/>
              </a:path>
            </a:pathLst>
          </a:custGeom>
          <a:solidFill>
            <a:srgbClr val="77458B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dirty="0"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D32E8390-227B-47DD-958F-F9F8F8B28EC2}"/>
              </a:ext>
            </a:extLst>
          </p:cNvPr>
          <p:cNvSpPr/>
          <p:nvPr/>
        </p:nvSpPr>
        <p:spPr>
          <a:xfrm>
            <a:off x="3911514" y="3812804"/>
            <a:ext cx="1878561" cy="351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lc="http://schemas.openxmlformats.org/drawingml/2006/lockedCanvas" xmlns:a16="http://schemas.microsoft.com/office/drawing/2014/main" xmlns:p14="http://schemas.microsoft.com/office/powerpoint/2010/main" xmlns:ma14="http://schemas.microsoft.com/office/mac/drawingml/2011/main" val="1"/>
            </a:ext>
          </a:extLst>
        </p:spPr>
        <p:txBody>
          <a:bodyPr lIns="25400" tIns="25400" rIns="25400" bIns="25400" anchor="ctr">
            <a:no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SDF</a:t>
            </a: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线程安全问题？</a:t>
            </a:r>
            <a:endParaRPr lang="zh-CN" altLang="en-US" sz="14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FFEA9048-A586-4329-9246-F53926262EDE}"/>
              </a:ext>
            </a:extLst>
          </p:cNvPr>
          <p:cNvSpPr/>
          <p:nvPr/>
        </p:nvSpPr>
        <p:spPr>
          <a:xfrm>
            <a:off x="5185354" y="2559480"/>
            <a:ext cx="1878561" cy="351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lc="http://schemas.openxmlformats.org/drawingml/2006/lockedCanvas" xmlns:a16="http://schemas.microsoft.com/office/drawing/2014/main" xmlns:p14="http://schemas.microsoft.com/office/powerpoint/2010/main" xmlns:ma14="http://schemas.microsoft.com/office/mac/drawingml/2011/main" val="1"/>
            </a:ext>
          </a:extLst>
        </p:spPr>
        <p:txBody>
          <a:bodyPr lIns="25400" tIns="25400" rIns="25400" bIns="25400" anchor="ctr">
            <a:no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绝对值是负数？</a:t>
            </a:r>
            <a:endParaRPr lang="zh-CN" altLang="en-US" sz="14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0957459-5154-41F6-BF01-4CD8085CEA99}"/>
              </a:ext>
            </a:extLst>
          </p:cNvPr>
          <p:cNvSpPr/>
          <p:nvPr/>
        </p:nvSpPr>
        <p:spPr>
          <a:xfrm>
            <a:off x="5944363" y="1574303"/>
            <a:ext cx="1539627" cy="351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lc="http://schemas.openxmlformats.org/drawingml/2006/lockedCanvas" xmlns:a16="http://schemas.microsoft.com/office/drawing/2014/main" xmlns:p14="http://schemas.microsoft.com/office/powerpoint/2010/main" xmlns:ma14="http://schemas.microsoft.com/office/mac/drawingml/2011/main" val="1"/>
            </a:ext>
          </a:extLst>
        </p:spPr>
        <p:txBody>
          <a:bodyPr lIns="25400" tIns="25400" rIns="25400" bIns="25400" anchor="ctr">
            <a:noAutofit/>
          </a:bodyPr>
          <a:lstStyle/>
          <a:p>
            <a:pPr algn="ctr">
              <a:buFont typeface="Arial" pitchFamily="34" charset="0"/>
              <a:buNone/>
              <a:defRPr/>
            </a:pP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字符串有长度限制？</a:t>
            </a:r>
            <a:endParaRPr lang="zh-CN" altLang="en-US" sz="14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文本框 16">
            <a:extLst>
              <a:ext uri="{FF2B5EF4-FFF2-40B4-BE49-F238E27FC236}">
                <a16:creationId xmlns:a16="http://schemas.microsoft.com/office/drawing/2014/main" id="{0FA9F8FB-8E8F-4A85-8C4C-2616DC2941D2}"/>
              </a:ext>
            </a:extLst>
          </p:cNvPr>
          <p:cNvSpPr txBox="1"/>
          <p:nvPr/>
        </p:nvSpPr>
        <p:spPr>
          <a:xfrm>
            <a:off x="8648591" y="1548017"/>
            <a:ext cx="2766743" cy="455136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先将文件上传到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FTP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，</a:t>
            </a:r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再用图片地址传输文件</a:t>
            </a:r>
            <a:endParaRPr lang="zh-C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sp>
        <p:nvSpPr>
          <p:cNvPr id="59" name="文本框 18">
            <a:extLst>
              <a:ext uri="{FF2B5EF4-FFF2-40B4-BE49-F238E27FC236}">
                <a16:creationId xmlns:a16="http://schemas.microsoft.com/office/drawing/2014/main" id="{554982AB-A1FE-4D3E-A9A9-BEEA38B62DE8}"/>
              </a:ext>
            </a:extLst>
          </p:cNvPr>
          <p:cNvSpPr txBox="1"/>
          <p:nvPr/>
        </p:nvSpPr>
        <p:spPr>
          <a:xfrm>
            <a:off x="7763435" y="2656317"/>
            <a:ext cx="3951104" cy="844223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>
              <a:lnSpc>
                <a:spcPct val="170000"/>
              </a:lnSpc>
              <a:defRPr/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先将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Integer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转成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Long</a:t>
            </a:r>
          </a:p>
          <a:p>
            <a:pPr>
              <a:lnSpc>
                <a:spcPct val="170000"/>
              </a:lnSpc>
              <a:defRPr/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再取绝对值</a:t>
            </a:r>
          </a:p>
        </p:txBody>
      </p:sp>
      <p:sp>
        <p:nvSpPr>
          <p:cNvPr id="61" name="文本框 20">
            <a:extLst>
              <a:ext uri="{FF2B5EF4-FFF2-40B4-BE49-F238E27FC236}">
                <a16:creationId xmlns:a16="http://schemas.microsoft.com/office/drawing/2014/main" id="{2E6ABD1D-1A9C-4149-A331-7F11FC1FC69E}"/>
              </a:ext>
            </a:extLst>
          </p:cNvPr>
          <p:cNvSpPr txBox="1"/>
          <p:nvPr/>
        </p:nvSpPr>
        <p:spPr>
          <a:xfrm>
            <a:off x="6937902" y="3418093"/>
            <a:ext cx="4670144" cy="1016633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改用</a:t>
            </a:r>
            <a:r>
              <a:rPr lang="en" altLang="zh-CN" sz="1600" b="1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DateTimeFormatter</a:t>
            </a:r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或者使用局部变量</a:t>
            </a:r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grpSp>
        <p:nvGrpSpPr>
          <p:cNvPr id="38" name="组合 55">
            <a:extLst>
              <a:ext uri="{FF2B5EF4-FFF2-40B4-BE49-F238E27FC236}">
                <a16:creationId xmlns:a16="http://schemas.microsoft.com/office/drawing/2014/main" id="{ADB48A28-4F0A-4188-9047-DB978BF8B63F}"/>
              </a:ext>
            </a:extLst>
          </p:cNvPr>
          <p:cNvGrpSpPr/>
          <p:nvPr/>
        </p:nvGrpSpPr>
        <p:grpSpPr bwMode="auto">
          <a:xfrm>
            <a:off x="4193818" y="177245"/>
            <a:ext cx="3573065" cy="696471"/>
            <a:chOff x="3791743" y="5346472"/>
            <a:chExt cx="5833187" cy="1152803"/>
          </a:xfrm>
          <a:effectLst/>
        </p:grpSpPr>
        <p:sp>
          <p:nvSpPr>
            <p:cNvPr id="39" name="任意多边形 166">
              <a:extLst>
                <a:ext uri="{FF2B5EF4-FFF2-40B4-BE49-F238E27FC236}">
                  <a16:creationId xmlns:a16="http://schemas.microsoft.com/office/drawing/2014/main" id="{6C674F36-4271-4119-8510-D0E70F2B1355}"/>
                </a:ext>
              </a:extLst>
            </p:cNvPr>
            <p:cNvSpPr/>
            <p:nvPr/>
          </p:nvSpPr>
          <p:spPr>
            <a:xfrm>
              <a:off x="3791743" y="5347083"/>
              <a:ext cx="5833187" cy="1152192"/>
            </a:xfrm>
            <a:custGeom>
              <a:avLst/>
              <a:gdLst>
                <a:gd name="connsiteX0" fmla="*/ 619854 w 5832648"/>
                <a:gd name="connsiteY0" fmla="*/ 172234 h 1152128"/>
                <a:gd name="connsiteX1" fmla="*/ 247759 w 5832648"/>
                <a:gd name="connsiteY1" fmla="*/ 418875 h 1152128"/>
                <a:gd name="connsiteX2" fmla="*/ 216024 w 5832648"/>
                <a:gd name="connsiteY2" fmla="*/ 576064 h 1152128"/>
                <a:gd name="connsiteX3" fmla="*/ 216024 w 5832648"/>
                <a:gd name="connsiteY3" fmla="*/ 576063 h 1152128"/>
                <a:gd name="connsiteX4" fmla="*/ 216024 w 5832648"/>
                <a:gd name="connsiteY4" fmla="*/ 576064 h 1152128"/>
                <a:gd name="connsiteX5" fmla="*/ 216024 w 5832648"/>
                <a:gd name="connsiteY5" fmla="*/ 576064 h 1152128"/>
                <a:gd name="connsiteX6" fmla="*/ 247759 w 5832648"/>
                <a:gd name="connsiteY6" fmla="*/ 733252 h 1152128"/>
                <a:gd name="connsiteX7" fmla="*/ 619854 w 5832648"/>
                <a:gd name="connsiteY7" fmla="*/ 979893 h 1152128"/>
                <a:gd name="connsiteX8" fmla="*/ 5212794 w 5832648"/>
                <a:gd name="connsiteY8" fmla="*/ 979894 h 1152128"/>
                <a:gd name="connsiteX9" fmla="*/ 5616624 w 5832648"/>
                <a:gd name="connsiteY9" fmla="*/ 576064 h 1152128"/>
                <a:gd name="connsiteX10" fmla="*/ 5616625 w 5832648"/>
                <a:gd name="connsiteY10" fmla="*/ 576064 h 1152128"/>
                <a:gd name="connsiteX11" fmla="*/ 5212795 w 5832648"/>
                <a:gd name="connsiteY11" fmla="*/ 172234 h 1152128"/>
                <a:gd name="connsiteX12" fmla="*/ 576064 w 5832648"/>
                <a:gd name="connsiteY12" fmla="*/ 0 h 1152128"/>
                <a:gd name="connsiteX13" fmla="*/ 5256584 w 5832648"/>
                <a:gd name="connsiteY13" fmla="*/ 0 h 1152128"/>
                <a:gd name="connsiteX14" fmla="*/ 5832648 w 5832648"/>
                <a:gd name="connsiteY14" fmla="*/ 576064 h 1152128"/>
                <a:gd name="connsiteX15" fmla="*/ 5256584 w 5832648"/>
                <a:gd name="connsiteY15" fmla="*/ 1152128 h 1152128"/>
                <a:gd name="connsiteX16" fmla="*/ 576064 w 5832648"/>
                <a:gd name="connsiteY16" fmla="*/ 1152128 h 1152128"/>
                <a:gd name="connsiteX17" fmla="*/ 0 w 5832648"/>
                <a:gd name="connsiteY17" fmla="*/ 576064 h 1152128"/>
                <a:gd name="connsiteX18" fmla="*/ 576064 w 5832648"/>
                <a:gd name="connsiteY18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32648" h="1152128">
                  <a:moveTo>
                    <a:pt x="619854" y="172234"/>
                  </a:moveTo>
                  <a:cubicBezTo>
                    <a:pt x="452583" y="172234"/>
                    <a:pt x="309064" y="273935"/>
                    <a:pt x="247759" y="418875"/>
                  </a:cubicBezTo>
                  <a:lnTo>
                    <a:pt x="216024" y="576064"/>
                  </a:lnTo>
                  <a:lnTo>
                    <a:pt x="216024" y="576063"/>
                  </a:lnTo>
                  <a:lnTo>
                    <a:pt x="216024" y="576064"/>
                  </a:lnTo>
                  <a:lnTo>
                    <a:pt x="216024" y="576064"/>
                  </a:lnTo>
                  <a:lnTo>
                    <a:pt x="247759" y="733252"/>
                  </a:lnTo>
                  <a:cubicBezTo>
                    <a:pt x="309064" y="878193"/>
                    <a:pt x="452583" y="979893"/>
                    <a:pt x="619854" y="979893"/>
                  </a:cubicBezTo>
                  <a:lnTo>
                    <a:pt x="5212794" y="979894"/>
                  </a:lnTo>
                  <a:cubicBezTo>
                    <a:pt x="5435823" y="979894"/>
                    <a:pt x="5616624" y="799093"/>
                    <a:pt x="5616624" y="576064"/>
                  </a:cubicBezTo>
                  <a:lnTo>
                    <a:pt x="5616625" y="576064"/>
                  </a:lnTo>
                  <a:cubicBezTo>
                    <a:pt x="5616625" y="353035"/>
                    <a:pt x="5435824" y="172234"/>
                    <a:pt x="5212795" y="172234"/>
                  </a:cubicBezTo>
                  <a:close/>
                  <a:moveTo>
                    <a:pt x="576064" y="0"/>
                  </a:moveTo>
                  <a:lnTo>
                    <a:pt x="5256584" y="0"/>
                  </a:lnTo>
                  <a:cubicBezTo>
                    <a:pt x="5574735" y="0"/>
                    <a:pt x="5832648" y="257913"/>
                    <a:pt x="5832648" y="576064"/>
                  </a:cubicBezTo>
                  <a:cubicBezTo>
                    <a:pt x="5832648" y="894215"/>
                    <a:pt x="5574735" y="1152128"/>
                    <a:pt x="5256584" y="1152128"/>
                  </a:cubicBezTo>
                  <a:lnTo>
                    <a:pt x="576064" y="1152128"/>
                  </a:lnTo>
                  <a:cubicBezTo>
                    <a:pt x="257913" y="1152128"/>
                    <a:pt x="0" y="894215"/>
                    <a:pt x="0" y="576064"/>
                  </a:cubicBezTo>
                  <a:cubicBezTo>
                    <a:pt x="0" y="257913"/>
                    <a:pt x="257913" y="0"/>
                    <a:pt x="5760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 dirty="0">
                <a:cs typeface="+mn-ea"/>
                <a:sym typeface="+mn-lt"/>
              </a:endParaRPr>
            </a:p>
          </p:txBody>
        </p:sp>
        <p:sp>
          <p:nvSpPr>
            <p:cNvPr id="40" name="圆角矩形 165">
              <a:extLst>
                <a:ext uri="{FF2B5EF4-FFF2-40B4-BE49-F238E27FC236}">
                  <a16:creationId xmlns:a16="http://schemas.microsoft.com/office/drawing/2014/main" id="{AC97E480-A769-4D5A-A3DC-D134AB879ACE}"/>
                </a:ext>
              </a:extLst>
            </p:cNvPr>
            <p:cNvSpPr/>
            <p:nvPr/>
          </p:nvSpPr>
          <p:spPr>
            <a:xfrm>
              <a:off x="4007769" y="5518706"/>
              <a:ext cx="5400600" cy="8076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gradFill flip="none" rotWithShape="1">
                <a:gsLst>
                  <a:gs pos="100000">
                    <a:schemeClr val="bg1"/>
                  </a:gs>
                  <a:gs pos="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dist"/>
              <a:r>
                <a:rPr lang="zh-CN" altLang="en-US" b="1" dirty="0">
                  <a:solidFill>
                    <a:srgbClr val="EB3F3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解决思路</a:t>
              </a:r>
            </a:p>
          </p:txBody>
        </p:sp>
        <p:sp>
          <p:nvSpPr>
            <p:cNvPr id="41" name="圆角矩形 167">
              <a:extLst>
                <a:ext uri="{FF2B5EF4-FFF2-40B4-BE49-F238E27FC236}">
                  <a16:creationId xmlns:a16="http://schemas.microsoft.com/office/drawing/2014/main" id="{014B0B15-E92F-46B0-8C43-49798A330BF1}"/>
                </a:ext>
              </a:extLst>
            </p:cNvPr>
            <p:cNvSpPr/>
            <p:nvPr/>
          </p:nvSpPr>
          <p:spPr>
            <a:xfrm>
              <a:off x="3791744" y="5346472"/>
              <a:ext cx="5832649" cy="1152127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>
                <a:cs typeface="+mn-ea"/>
                <a:sym typeface="+mn-lt"/>
              </a:endParaRPr>
            </a:p>
          </p:txBody>
        </p:sp>
      </p:grpSp>
      <p:sp>
        <p:nvSpPr>
          <p:cNvPr id="2" name="AutoShape 30">
            <a:extLst>
              <a:ext uri="{FF2B5EF4-FFF2-40B4-BE49-F238E27FC236}">
                <a16:creationId xmlns:a16="http://schemas.microsoft.com/office/drawing/2014/main" id="{14588BB0-C7D6-16FF-98C1-0A37D48E7237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4943407" y="4145570"/>
            <a:ext cx="5245100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任意多边形: 形状 36">
            <a:extLst>
              <a:ext uri="{FF2B5EF4-FFF2-40B4-BE49-F238E27FC236}">
                <a16:creationId xmlns:a16="http://schemas.microsoft.com/office/drawing/2014/main" id="{8832FC3F-D313-CBE7-45EE-EABC5D9FDB9E}"/>
              </a:ext>
            </a:extLst>
          </p:cNvPr>
          <p:cNvSpPr/>
          <p:nvPr/>
        </p:nvSpPr>
        <p:spPr>
          <a:xfrm>
            <a:off x="939288" y="4550902"/>
            <a:ext cx="2603060" cy="10638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8751" y="0"/>
                </a:lnTo>
                <a:lnTo>
                  <a:pt x="0" y="21600"/>
                </a:lnTo>
                <a:lnTo>
                  <a:pt x="14029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FABD01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dirty="0"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任意多边形: 形状 45">
            <a:extLst>
              <a:ext uri="{FF2B5EF4-FFF2-40B4-BE49-F238E27FC236}">
                <a16:creationId xmlns:a16="http://schemas.microsoft.com/office/drawing/2014/main" id="{C5F19525-8770-51A3-DD39-22948B4E1DFE}"/>
              </a:ext>
            </a:extLst>
          </p:cNvPr>
          <p:cNvSpPr/>
          <p:nvPr/>
        </p:nvSpPr>
        <p:spPr>
          <a:xfrm>
            <a:off x="2503137" y="4238707"/>
            <a:ext cx="2615975" cy="14161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865" y="21600"/>
                </a:moveTo>
                <a:cubicBezTo>
                  <a:pt x="15986" y="21600"/>
                  <a:pt x="16105" y="21513"/>
                  <a:pt x="16210" y="21347"/>
                </a:cubicBezTo>
                <a:lnTo>
                  <a:pt x="21600" y="10793"/>
                </a:lnTo>
                <a:lnTo>
                  <a:pt x="16208" y="237"/>
                </a:lnTo>
                <a:cubicBezTo>
                  <a:pt x="16110" y="83"/>
                  <a:pt x="15996" y="0"/>
                  <a:pt x="15880" y="0"/>
                </a:cubicBezTo>
                <a:cubicBezTo>
                  <a:pt x="15616" y="0"/>
                  <a:pt x="15391" y="416"/>
                  <a:pt x="15377" y="920"/>
                </a:cubicBezTo>
                <a:lnTo>
                  <a:pt x="15382" y="3373"/>
                </a:lnTo>
                <a:lnTo>
                  <a:pt x="10620" y="3373"/>
                </a:lnTo>
                <a:cubicBezTo>
                  <a:pt x="10261" y="3372"/>
                  <a:pt x="9818" y="3433"/>
                  <a:pt x="9416" y="3585"/>
                </a:cubicBezTo>
                <a:cubicBezTo>
                  <a:pt x="9014" y="3737"/>
                  <a:pt x="8652" y="3981"/>
                  <a:pt x="8455" y="4347"/>
                </a:cubicBezTo>
                <a:cubicBezTo>
                  <a:pt x="8387" y="4483"/>
                  <a:pt x="834" y="18287"/>
                  <a:pt x="517" y="19016"/>
                </a:cubicBezTo>
                <a:cubicBezTo>
                  <a:pt x="224" y="19690"/>
                  <a:pt x="48" y="20667"/>
                  <a:pt x="0" y="21293"/>
                </a:cubicBezTo>
                <a:cubicBezTo>
                  <a:pt x="181" y="20284"/>
                  <a:pt x="554" y="19528"/>
                  <a:pt x="1048" y="19024"/>
                </a:cubicBezTo>
                <a:cubicBezTo>
                  <a:pt x="1541" y="18521"/>
                  <a:pt x="2154" y="18269"/>
                  <a:pt x="2814" y="18269"/>
                </a:cubicBezTo>
                <a:lnTo>
                  <a:pt x="15383" y="18257"/>
                </a:lnTo>
                <a:lnTo>
                  <a:pt x="15377" y="20664"/>
                </a:lnTo>
                <a:cubicBezTo>
                  <a:pt x="15390" y="21192"/>
                  <a:pt x="15600" y="21600"/>
                  <a:pt x="15865" y="21600"/>
                </a:cubicBezTo>
                <a:close/>
              </a:path>
            </a:pathLst>
          </a:custGeom>
          <a:solidFill>
            <a:srgbClr val="FABD01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dirty="0"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150FA9D-929A-C3E8-65F9-6626CB6DAFC6}"/>
              </a:ext>
            </a:extLst>
          </p:cNvPr>
          <p:cNvSpPr/>
          <p:nvPr/>
        </p:nvSpPr>
        <p:spPr>
          <a:xfrm>
            <a:off x="2919508" y="4828158"/>
            <a:ext cx="1878561" cy="351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lc="http://schemas.openxmlformats.org/drawingml/2006/lockedCanvas" xmlns:a16="http://schemas.microsoft.com/office/drawing/2014/main" xmlns:p14="http://schemas.microsoft.com/office/powerpoint/2010/main" xmlns:ma14="http://schemas.microsoft.com/office/mac/drawingml/2011/main" val="1"/>
            </a:ext>
          </a:extLst>
        </p:spPr>
        <p:txBody>
          <a:bodyPr lIns="25400" tIns="25400" rIns="25400" bIns="25400" anchor="ctr">
            <a:no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YYYY</a:t>
            </a: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不准确？</a:t>
            </a:r>
            <a:endParaRPr lang="zh-CN" altLang="en-US" sz="14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20">
            <a:extLst>
              <a:ext uri="{FF2B5EF4-FFF2-40B4-BE49-F238E27FC236}">
                <a16:creationId xmlns:a16="http://schemas.microsoft.com/office/drawing/2014/main" id="{8D3847DD-CF5D-BE40-E171-125882C44032}"/>
              </a:ext>
            </a:extLst>
          </p:cNvPr>
          <p:cNvSpPr txBox="1"/>
          <p:nvPr/>
        </p:nvSpPr>
        <p:spPr>
          <a:xfrm>
            <a:off x="5477771" y="4577775"/>
            <a:ext cx="4670144" cy="1016633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使用</a:t>
            </a:r>
            <a:r>
              <a:rPr lang="en-US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yyyy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表示年份</a:t>
            </a:r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B0AE84A-E7CF-7D42-F5E8-1FA0C796ED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54" y="128024"/>
            <a:ext cx="2303614" cy="230361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8F5FA6E-A287-B902-7059-D5FCDBB22E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203" y="3692638"/>
            <a:ext cx="3657298" cy="365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163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>
            <a:extLst>
              <a:ext uri="{FF2B5EF4-FFF2-40B4-BE49-F238E27FC236}">
                <a16:creationId xmlns:a16="http://schemas.microsoft.com/office/drawing/2014/main" id="{29F67485-4E9C-42AA-95C0-F3D001D7C8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228" y="-1621278"/>
            <a:ext cx="12192000" cy="3810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81FC056-C5C3-4298-8A1A-569E6BDF8392}"/>
              </a:ext>
            </a:extLst>
          </p:cNvPr>
          <p:cNvSpPr txBox="1"/>
          <p:nvPr/>
        </p:nvSpPr>
        <p:spPr>
          <a:xfrm>
            <a:off x="1431236" y="1388951"/>
            <a:ext cx="9219441" cy="4940369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public void repay(String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orderNo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,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BigDecimal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paidAmount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 {</a:t>
            </a: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=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orderDetailDao.queryForLock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orderNo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//copy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一个新的订单模型</a:t>
            </a: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newOrderDetail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= new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BeanUtils.copyProperties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,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newOrderDetail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//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对新的订单模型进行修改逻辑操作</a:t>
            </a: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newOrderDetail.setPrincipal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newOrderDetail.getPrincipal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().subtract(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paidAmount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if(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newOrderDetail.getPrincipal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().equals(new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BigDecimal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(0</a:t>
            </a:r>
            <a:r>
              <a:rPr lang="en-US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.0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))){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  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newOrderDetail.setState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("CLEAR");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}</a:t>
            </a:r>
            <a:endParaRPr lang="zh-CN" altLang="en-US" sz="1400" dirty="0">
              <a:solidFill>
                <a:srgbClr val="203864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orderDetailDao.update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newOrderDetail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//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使用修改前的订单模型和修改后的订单模型组装出订单变更流水</a:t>
            </a: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OrderDetailStream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orderDetailStream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= new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OrderDetailStream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orderDetailStream.create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,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newOrderDetail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}</a:t>
            </a:r>
            <a:endParaRPr lang="en-US" altLang="zh-CN" sz="1400" dirty="0">
              <a:solidFill>
                <a:srgbClr val="203864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369F5229-6883-4A87-A988-81169C69BB70}"/>
              </a:ext>
            </a:extLst>
          </p:cNvPr>
          <p:cNvSpPr/>
          <p:nvPr/>
        </p:nvSpPr>
        <p:spPr>
          <a:xfrm>
            <a:off x="934279" y="735495"/>
            <a:ext cx="9611138" cy="5612243"/>
          </a:xfrm>
          <a:prstGeom prst="roundRect">
            <a:avLst/>
          </a:prstGeom>
          <a:noFill/>
          <a:ln w="76200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508FBC5-960D-4873-B97F-ED590D221E28}"/>
              </a:ext>
            </a:extLst>
          </p:cNvPr>
          <p:cNvSpPr txBox="1"/>
          <p:nvPr/>
        </p:nvSpPr>
        <p:spPr>
          <a:xfrm>
            <a:off x="1039539" y="932895"/>
            <a:ext cx="274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看一段代码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98A3F85E-AC2B-4F33-B836-F58BF79734DD}"/>
              </a:ext>
            </a:extLst>
          </p:cNvPr>
          <p:cNvCxnSpPr>
            <a:cxnSpLocks/>
          </p:cNvCxnSpPr>
          <p:nvPr/>
        </p:nvCxnSpPr>
        <p:spPr>
          <a:xfrm flipV="1">
            <a:off x="3957976" y="1628582"/>
            <a:ext cx="2566903" cy="11812"/>
          </a:xfrm>
          <a:prstGeom prst="line">
            <a:avLst/>
          </a:prstGeom>
          <a:ln>
            <a:solidFill>
              <a:srgbClr val="3AB6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CD6E99E3-8CD0-466B-A834-EBEE8F449DEA}"/>
              </a:ext>
            </a:extLst>
          </p:cNvPr>
          <p:cNvCxnSpPr>
            <a:cxnSpLocks/>
          </p:cNvCxnSpPr>
          <p:nvPr/>
        </p:nvCxnSpPr>
        <p:spPr>
          <a:xfrm>
            <a:off x="2513976" y="2451725"/>
            <a:ext cx="138530" cy="0"/>
          </a:xfrm>
          <a:prstGeom prst="line">
            <a:avLst/>
          </a:prstGeom>
          <a:ln>
            <a:solidFill>
              <a:srgbClr val="3AB6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DD7883F6-A9BC-3229-1CE0-47D35E59CABB}"/>
              </a:ext>
            </a:extLst>
          </p:cNvPr>
          <p:cNvSpPr txBox="1"/>
          <p:nvPr/>
        </p:nvSpPr>
        <p:spPr>
          <a:xfrm>
            <a:off x="1431235" y="1388950"/>
            <a:ext cx="9219441" cy="4940369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public void repay(String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orderNo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,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BigDecimal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paidAmount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 {</a:t>
            </a: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=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orderDetailDao.queryForLock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orderNo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//copy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一个新的订单模型</a:t>
            </a: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newOrderDetail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= new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 err="1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BeanUtils.copyProperties</a:t>
            </a:r>
            <a:r>
              <a:rPr lang="en" altLang="zh-CN" sz="14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400" dirty="0" err="1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</a:t>
            </a:r>
            <a:r>
              <a:rPr lang="en" altLang="zh-CN" sz="14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, </a:t>
            </a:r>
            <a:r>
              <a:rPr lang="en" altLang="zh-CN" sz="1400" dirty="0" err="1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newOrderDetail</a:t>
            </a:r>
            <a:r>
              <a:rPr lang="en" altLang="zh-CN" sz="14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//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对新的订单模型进行修改逻辑操作</a:t>
            </a: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newOrderDetail.setPrincipal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newOrderDetail.getPrincipal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().subtract(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paidAmount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if(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newOrderDetail.getPrincipal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().</a:t>
            </a:r>
            <a:r>
              <a:rPr lang="en" altLang="zh-CN" sz="14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equals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(new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BigDecimal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4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0</a:t>
            </a:r>
            <a:r>
              <a:rPr lang="en-US" altLang="zh-CN" sz="14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.0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))){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  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newOrderDetail.setState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("CLEAR");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}</a:t>
            </a:r>
            <a:endParaRPr lang="zh-CN" altLang="en-US" sz="1400" dirty="0">
              <a:solidFill>
                <a:srgbClr val="203864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orderDetailDao.update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newOrderDetail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//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使用修改前的订单模型和修改后的订单模型组装出订单变更流水</a:t>
            </a: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OrderDetailStream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orderDetailStream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= new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OrderDetailStream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orderDetailStream.create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orderDetail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,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newOrderDetail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}</a:t>
            </a:r>
            <a:endParaRPr lang="en-US" altLang="zh-CN" sz="1400" dirty="0">
              <a:solidFill>
                <a:srgbClr val="203864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60915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图片 82">
            <a:extLst>
              <a:ext uri="{FF2B5EF4-FFF2-40B4-BE49-F238E27FC236}">
                <a16:creationId xmlns:a16="http://schemas.microsoft.com/office/drawing/2014/main" id="{B0D837FC-3CFE-4444-BEA9-F1D1B1D02F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4158" y="36331"/>
            <a:ext cx="6810375" cy="3686175"/>
          </a:xfrm>
          <a:prstGeom prst="rect">
            <a:avLst/>
          </a:prstGeom>
        </p:spPr>
      </p:pic>
      <p:sp>
        <p:nvSpPr>
          <p:cNvPr id="71" name="圆角矩形 115">
            <a:extLst>
              <a:ext uri="{FF2B5EF4-FFF2-40B4-BE49-F238E27FC236}">
                <a16:creationId xmlns:a16="http://schemas.microsoft.com/office/drawing/2014/main" id="{183A14FF-700C-4EED-A0FB-4A049991F52A}"/>
              </a:ext>
            </a:extLst>
          </p:cNvPr>
          <p:cNvSpPr>
            <a:spLocks noChangeAspect="1"/>
          </p:cNvSpPr>
          <p:nvPr/>
        </p:nvSpPr>
        <p:spPr>
          <a:xfrm>
            <a:off x="1292700" y="1891663"/>
            <a:ext cx="2892122" cy="3833274"/>
          </a:xfrm>
          <a:prstGeom prst="roundRect">
            <a:avLst>
              <a:gd name="adj" fmla="val 7687"/>
            </a:avLst>
          </a:prstGeom>
          <a:noFill/>
          <a:ln w="12700" cmpd="sng">
            <a:solidFill>
              <a:schemeClr val="bg2">
                <a:lumMod val="75000"/>
              </a:schemeClr>
            </a:solidFill>
          </a:ln>
          <a:effectLst>
            <a:outerShdw dist="12700" dir="5400000" algn="tl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B75E05CE-8466-48F5-8EA9-49AB3C3C4D50}"/>
              </a:ext>
            </a:extLst>
          </p:cNvPr>
          <p:cNvSpPr txBox="1"/>
          <p:nvPr/>
        </p:nvSpPr>
        <p:spPr>
          <a:xfrm>
            <a:off x="1499280" y="2333708"/>
            <a:ext cx="2478962" cy="1996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BeanUtils.copyProperties</a:t>
            </a:r>
            <a:r>
              <a:rPr lang="zh-CN" altLang="e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方法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实现的是浅拷贝，对象嵌套的情况下会直接使用原对象的引用。</a:t>
            </a:r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sp>
        <p:nvSpPr>
          <p:cNvPr id="75" name="圆角矩形 19">
            <a:extLst>
              <a:ext uri="{FF2B5EF4-FFF2-40B4-BE49-F238E27FC236}">
                <a16:creationId xmlns:a16="http://schemas.microsoft.com/office/drawing/2014/main" id="{79FA25E5-6BA8-4329-8F52-12E536A0F460}"/>
              </a:ext>
            </a:extLst>
          </p:cNvPr>
          <p:cNvSpPr>
            <a:spLocks noChangeAspect="1"/>
          </p:cNvSpPr>
          <p:nvPr/>
        </p:nvSpPr>
        <p:spPr>
          <a:xfrm>
            <a:off x="4649939" y="1891663"/>
            <a:ext cx="2892122" cy="3833274"/>
          </a:xfrm>
          <a:prstGeom prst="roundRect">
            <a:avLst>
              <a:gd name="adj" fmla="val 7687"/>
            </a:avLst>
          </a:prstGeom>
          <a:noFill/>
          <a:ln w="12700" cmpd="sng">
            <a:solidFill>
              <a:schemeClr val="bg2">
                <a:lumMod val="75000"/>
              </a:schemeClr>
            </a:solidFill>
          </a:ln>
          <a:effectLst>
            <a:outerShdw dist="12700" dir="5400000" algn="tl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76" name="圆角矩形 20">
            <a:extLst>
              <a:ext uri="{FF2B5EF4-FFF2-40B4-BE49-F238E27FC236}">
                <a16:creationId xmlns:a16="http://schemas.microsoft.com/office/drawing/2014/main" id="{D0326E42-980C-460F-A707-ADD9F793FC7A}"/>
              </a:ext>
            </a:extLst>
          </p:cNvPr>
          <p:cNvSpPr>
            <a:spLocks noChangeAspect="1"/>
          </p:cNvSpPr>
          <p:nvPr/>
        </p:nvSpPr>
        <p:spPr>
          <a:xfrm>
            <a:off x="4856519" y="1639897"/>
            <a:ext cx="2478962" cy="503531"/>
          </a:xfrm>
          <a:prstGeom prst="roundRect">
            <a:avLst>
              <a:gd name="adj" fmla="val 31705"/>
            </a:avLst>
          </a:prstGeom>
          <a:solidFill>
            <a:srgbClr val="E87071"/>
          </a:soli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3">
                    <a:lumMod val="95000"/>
                    <a:lumOff val="5000"/>
                  </a:schemeClr>
                </a:gs>
              </a:gsLst>
              <a:lin ang="14400000" scaled="0"/>
              <a:tileRect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Font typeface="Arial" pitchFamily="34" charset="0"/>
              <a:buNone/>
              <a:defRPr/>
            </a:pPr>
            <a:r>
              <a:rPr lang="en-US" altLang="zh-CN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BigDecimal</a:t>
            </a:r>
            <a:r>
              <a:rPr lang="en-US" altLang="zh-CN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(double)</a:t>
            </a:r>
            <a:endParaRPr lang="zh-CN" altLang="en-US" sz="16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6E85EF51-BB14-4127-99F2-029826F48E90}"/>
              </a:ext>
            </a:extLst>
          </p:cNvPr>
          <p:cNvSpPr txBox="1"/>
          <p:nvPr/>
        </p:nvSpPr>
        <p:spPr>
          <a:xfrm>
            <a:off x="4856519" y="2395194"/>
            <a:ext cx="2478962" cy="1996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long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本身就是一个近似值，使用近似值定义出来的</a:t>
            </a:r>
            <a:r>
              <a:rPr lang="en-US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BigDecimal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也就不精确了。</a:t>
            </a:r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sp>
        <p:nvSpPr>
          <p:cNvPr id="79" name="圆角矩形 22">
            <a:extLst>
              <a:ext uri="{FF2B5EF4-FFF2-40B4-BE49-F238E27FC236}">
                <a16:creationId xmlns:a16="http://schemas.microsoft.com/office/drawing/2014/main" id="{072B89A8-CC5B-48D8-B27C-87AD7A40E262}"/>
              </a:ext>
            </a:extLst>
          </p:cNvPr>
          <p:cNvSpPr>
            <a:spLocks noChangeAspect="1"/>
          </p:cNvSpPr>
          <p:nvPr/>
        </p:nvSpPr>
        <p:spPr>
          <a:xfrm>
            <a:off x="8007178" y="1891663"/>
            <a:ext cx="2892122" cy="3833274"/>
          </a:xfrm>
          <a:prstGeom prst="roundRect">
            <a:avLst>
              <a:gd name="adj" fmla="val 7687"/>
            </a:avLst>
          </a:prstGeom>
          <a:noFill/>
          <a:ln w="12700" cmpd="sng">
            <a:solidFill>
              <a:schemeClr val="bg2">
                <a:lumMod val="75000"/>
              </a:schemeClr>
            </a:solidFill>
          </a:ln>
          <a:effectLst>
            <a:outerShdw dist="12700" dir="5400000" algn="tl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80" name="圆角矩形 23">
            <a:extLst>
              <a:ext uri="{FF2B5EF4-FFF2-40B4-BE49-F238E27FC236}">
                <a16:creationId xmlns:a16="http://schemas.microsoft.com/office/drawing/2014/main" id="{E8EE0C7F-F26B-4466-8C4D-C9E85EBB5432}"/>
              </a:ext>
            </a:extLst>
          </p:cNvPr>
          <p:cNvSpPr>
            <a:spLocks noChangeAspect="1"/>
          </p:cNvSpPr>
          <p:nvPr/>
        </p:nvSpPr>
        <p:spPr>
          <a:xfrm>
            <a:off x="8213758" y="1639897"/>
            <a:ext cx="2478962" cy="503531"/>
          </a:xfrm>
          <a:prstGeom prst="roundRect">
            <a:avLst>
              <a:gd name="adj" fmla="val 31705"/>
            </a:avLst>
          </a:prstGeom>
          <a:solidFill>
            <a:srgbClr val="78458D"/>
          </a:soli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3">
                    <a:lumMod val="95000"/>
                    <a:lumOff val="5000"/>
                  </a:schemeClr>
                </a:gs>
              </a:gsLst>
              <a:lin ang="14400000" scaled="0"/>
              <a:tileRect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Font typeface="Arial" pitchFamily="34" charset="0"/>
              <a:buNone/>
              <a:defRPr/>
            </a:pPr>
            <a:r>
              <a:rPr lang="en-US" altLang="zh-CN" sz="1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bigDecimal.equals</a:t>
            </a:r>
            <a:endParaRPr lang="zh-CN" altLang="en-US" sz="16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FB1653FE-3A48-4521-9DD0-8DA9DF4F1580}"/>
              </a:ext>
            </a:extLst>
          </p:cNvPr>
          <p:cNvSpPr txBox="1"/>
          <p:nvPr/>
        </p:nvSpPr>
        <p:spPr>
          <a:xfrm>
            <a:off x="8213758" y="2395194"/>
            <a:ext cx="2478962" cy="1504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BigDecimal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的</a:t>
            </a:r>
            <a:r>
              <a:rPr lang="en-US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equlas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方法不仅比较值的内容，还会比较标度是否一致</a:t>
            </a:r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sp>
        <p:nvSpPr>
          <p:cNvPr id="82" name="圆角矩形 25">
            <a:extLst>
              <a:ext uri="{FF2B5EF4-FFF2-40B4-BE49-F238E27FC236}">
                <a16:creationId xmlns:a16="http://schemas.microsoft.com/office/drawing/2014/main" id="{E5C6E46A-5A84-4258-A929-27F70BA22A1E}"/>
              </a:ext>
            </a:extLst>
          </p:cNvPr>
          <p:cNvSpPr>
            <a:spLocks noChangeAspect="1"/>
          </p:cNvSpPr>
          <p:nvPr/>
        </p:nvSpPr>
        <p:spPr>
          <a:xfrm>
            <a:off x="1499280" y="1671653"/>
            <a:ext cx="2478962" cy="503531"/>
          </a:xfrm>
          <a:prstGeom prst="roundRect">
            <a:avLst>
              <a:gd name="adj" fmla="val 28375"/>
            </a:avLst>
          </a:prstGeom>
          <a:solidFill>
            <a:srgbClr val="01ACBE"/>
          </a:soli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3">
                    <a:lumMod val="95000"/>
                    <a:lumOff val="5000"/>
                  </a:schemeClr>
                </a:gs>
              </a:gsLst>
              <a:lin ang="16200000" scaled="0"/>
              <a:tileRect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Font typeface="Arial" pitchFamily="34" charset="0"/>
              <a:buNone/>
              <a:defRPr/>
            </a:pPr>
            <a:r>
              <a:rPr lang="zh-CN" altLang="en-US" sz="1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浅拷贝问题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3514AF0-9F81-4291-ABEE-BF72D2E96F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5095" y="-1460321"/>
            <a:ext cx="2236456" cy="3275095"/>
          </a:xfrm>
          <a:prstGeom prst="rect">
            <a:avLst/>
          </a:prstGeom>
        </p:spPr>
      </p:pic>
      <p:grpSp>
        <p:nvGrpSpPr>
          <p:cNvPr id="88" name="组合 55">
            <a:extLst>
              <a:ext uri="{FF2B5EF4-FFF2-40B4-BE49-F238E27FC236}">
                <a16:creationId xmlns:a16="http://schemas.microsoft.com/office/drawing/2014/main" id="{90621196-F509-4353-8472-5017453ADAC3}"/>
              </a:ext>
            </a:extLst>
          </p:cNvPr>
          <p:cNvGrpSpPr/>
          <p:nvPr/>
        </p:nvGrpSpPr>
        <p:grpSpPr bwMode="auto">
          <a:xfrm>
            <a:off x="4193818" y="177245"/>
            <a:ext cx="3573065" cy="696471"/>
            <a:chOff x="3791743" y="5346472"/>
            <a:chExt cx="5833187" cy="1152803"/>
          </a:xfrm>
          <a:effectLst/>
        </p:grpSpPr>
        <p:sp>
          <p:nvSpPr>
            <p:cNvPr id="90" name="任意多边形 166">
              <a:extLst>
                <a:ext uri="{FF2B5EF4-FFF2-40B4-BE49-F238E27FC236}">
                  <a16:creationId xmlns:a16="http://schemas.microsoft.com/office/drawing/2014/main" id="{3B92F4EF-5173-4C15-AE10-C0937B8290F2}"/>
                </a:ext>
              </a:extLst>
            </p:cNvPr>
            <p:cNvSpPr/>
            <p:nvPr/>
          </p:nvSpPr>
          <p:spPr>
            <a:xfrm>
              <a:off x="3791743" y="5347083"/>
              <a:ext cx="5833187" cy="1152192"/>
            </a:xfrm>
            <a:custGeom>
              <a:avLst/>
              <a:gdLst>
                <a:gd name="connsiteX0" fmla="*/ 619854 w 5832648"/>
                <a:gd name="connsiteY0" fmla="*/ 172234 h 1152128"/>
                <a:gd name="connsiteX1" fmla="*/ 247759 w 5832648"/>
                <a:gd name="connsiteY1" fmla="*/ 418875 h 1152128"/>
                <a:gd name="connsiteX2" fmla="*/ 216024 w 5832648"/>
                <a:gd name="connsiteY2" fmla="*/ 576064 h 1152128"/>
                <a:gd name="connsiteX3" fmla="*/ 216024 w 5832648"/>
                <a:gd name="connsiteY3" fmla="*/ 576063 h 1152128"/>
                <a:gd name="connsiteX4" fmla="*/ 216024 w 5832648"/>
                <a:gd name="connsiteY4" fmla="*/ 576064 h 1152128"/>
                <a:gd name="connsiteX5" fmla="*/ 216024 w 5832648"/>
                <a:gd name="connsiteY5" fmla="*/ 576064 h 1152128"/>
                <a:gd name="connsiteX6" fmla="*/ 247759 w 5832648"/>
                <a:gd name="connsiteY6" fmla="*/ 733252 h 1152128"/>
                <a:gd name="connsiteX7" fmla="*/ 619854 w 5832648"/>
                <a:gd name="connsiteY7" fmla="*/ 979893 h 1152128"/>
                <a:gd name="connsiteX8" fmla="*/ 5212794 w 5832648"/>
                <a:gd name="connsiteY8" fmla="*/ 979894 h 1152128"/>
                <a:gd name="connsiteX9" fmla="*/ 5616624 w 5832648"/>
                <a:gd name="connsiteY9" fmla="*/ 576064 h 1152128"/>
                <a:gd name="connsiteX10" fmla="*/ 5616625 w 5832648"/>
                <a:gd name="connsiteY10" fmla="*/ 576064 h 1152128"/>
                <a:gd name="connsiteX11" fmla="*/ 5212795 w 5832648"/>
                <a:gd name="connsiteY11" fmla="*/ 172234 h 1152128"/>
                <a:gd name="connsiteX12" fmla="*/ 576064 w 5832648"/>
                <a:gd name="connsiteY12" fmla="*/ 0 h 1152128"/>
                <a:gd name="connsiteX13" fmla="*/ 5256584 w 5832648"/>
                <a:gd name="connsiteY13" fmla="*/ 0 h 1152128"/>
                <a:gd name="connsiteX14" fmla="*/ 5832648 w 5832648"/>
                <a:gd name="connsiteY14" fmla="*/ 576064 h 1152128"/>
                <a:gd name="connsiteX15" fmla="*/ 5256584 w 5832648"/>
                <a:gd name="connsiteY15" fmla="*/ 1152128 h 1152128"/>
                <a:gd name="connsiteX16" fmla="*/ 576064 w 5832648"/>
                <a:gd name="connsiteY16" fmla="*/ 1152128 h 1152128"/>
                <a:gd name="connsiteX17" fmla="*/ 0 w 5832648"/>
                <a:gd name="connsiteY17" fmla="*/ 576064 h 1152128"/>
                <a:gd name="connsiteX18" fmla="*/ 576064 w 5832648"/>
                <a:gd name="connsiteY18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32648" h="1152128">
                  <a:moveTo>
                    <a:pt x="619854" y="172234"/>
                  </a:moveTo>
                  <a:cubicBezTo>
                    <a:pt x="452583" y="172234"/>
                    <a:pt x="309064" y="273935"/>
                    <a:pt x="247759" y="418875"/>
                  </a:cubicBezTo>
                  <a:lnTo>
                    <a:pt x="216024" y="576064"/>
                  </a:lnTo>
                  <a:lnTo>
                    <a:pt x="216024" y="576063"/>
                  </a:lnTo>
                  <a:lnTo>
                    <a:pt x="216024" y="576064"/>
                  </a:lnTo>
                  <a:lnTo>
                    <a:pt x="216024" y="576064"/>
                  </a:lnTo>
                  <a:lnTo>
                    <a:pt x="247759" y="733252"/>
                  </a:lnTo>
                  <a:cubicBezTo>
                    <a:pt x="309064" y="878193"/>
                    <a:pt x="452583" y="979893"/>
                    <a:pt x="619854" y="979893"/>
                  </a:cubicBezTo>
                  <a:lnTo>
                    <a:pt x="5212794" y="979894"/>
                  </a:lnTo>
                  <a:cubicBezTo>
                    <a:pt x="5435823" y="979894"/>
                    <a:pt x="5616624" y="799093"/>
                    <a:pt x="5616624" y="576064"/>
                  </a:cubicBezTo>
                  <a:lnTo>
                    <a:pt x="5616625" y="576064"/>
                  </a:lnTo>
                  <a:cubicBezTo>
                    <a:pt x="5616625" y="353035"/>
                    <a:pt x="5435824" y="172234"/>
                    <a:pt x="5212795" y="172234"/>
                  </a:cubicBezTo>
                  <a:close/>
                  <a:moveTo>
                    <a:pt x="576064" y="0"/>
                  </a:moveTo>
                  <a:lnTo>
                    <a:pt x="5256584" y="0"/>
                  </a:lnTo>
                  <a:cubicBezTo>
                    <a:pt x="5574735" y="0"/>
                    <a:pt x="5832648" y="257913"/>
                    <a:pt x="5832648" y="576064"/>
                  </a:cubicBezTo>
                  <a:cubicBezTo>
                    <a:pt x="5832648" y="894215"/>
                    <a:pt x="5574735" y="1152128"/>
                    <a:pt x="5256584" y="1152128"/>
                  </a:cubicBezTo>
                  <a:lnTo>
                    <a:pt x="576064" y="1152128"/>
                  </a:lnTo>
                  <a:cubicBezTo>
                    <a:pt x="257913" y="1152128"/>
                    <a:pt x="0" y="894215"/>
                    <a:pt x="0" y="576064"/>
                  </a:cubicBezTo>
                  <a:cubicBezTo>
                    <a:pt x="0" y="257913"/>
                    <a:pt x="257913" y="0"/>
                    <a:pt x="5760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 dirty="0">
                <a:cs typeface="+mn-ea"/>
                <a:sym typeface="+mn-lt"/>
              </a:endParaRPr>
            </a:p>
          </p:txBody>
        </p:sp>
        <p:sp>
          <p:nvSpPr>
            <p:cNvPr id="89" name="圆角矩形 165">
              <a:extLst>
                <a:ext uri="{FF2B5EF4-FFF2-40B4-BE49-F238E27FC236}">
                  <a16:creationId xmlns:a16="http://schemas.microsoft.com/office/drawing/2014/main" id="{BED5BF25-FD48-46AD-912A-68EA1096E3F9}"/>
                </a:ext>
              </a:extLst>
            </p:cNvPr>
            <p:cNvSpPr/>
            <p:nvPr/>
          </p:nvSpPr>
          <p:spPr>
            <a:xfrm>
              <a:off x="4007769" y="5518706"/>
              <a:ext cx="5400600" cy="8076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gradFill flip="none" rotWithShape="1">
                <a:gsLst>
                  <a:gs pos="100000">
                    <a:schemeClr val="bg1"/>
                  </a:gs>
                  <a:gs pos="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dist"/>
              <a:r>
                <a:rPr lang="zh-CN" altLang="en-US" b="1" dirty="0">
                  <a:solidFill>
                    <a:srgbClr val="EB3F3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此处有坑</a:t>
              </a:r>
            </a:p>
          </p:txBody>
        </p:sp>
        <p:sp>
          <p:nvSpPr>
            <p:cNvPr id="91" name="圆角矩形 167">
              <a:extLst>
                <a:ext uri="{FF2B5EF4-FFF2-40B4-BE49-F238E27FC236}">
                  <a16:creationId xmlns:a16="http://schemas.microsoft.com/office/drawing/2014/main" id="{648794B6-F633-4D16-9A6A-18F5FF0DC85D}"/>
                </a:ext>
              </a:extLst>
            </p:cNvPr>
            <p:cNvSpPr/>
            <p:nvPr/>
          </p:nvSpPr>
          <p:spPr>
            <a:xfrm>
              <a:off x="3791744" y="5346472"/>
              <a:ext cx="5832649" cy="1152127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234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AutoShape 30">
            <a:extLst>
              <a:ext uri="{FF2B5EF4-FFF2-40B4-BE49-F238E27FC236}">
                <a16:creationId xmlns:a16="http://schemas.microsoft.com/office/drawing/2014/main" id="{0E757C22-3443-420E-B9D3-4132AA66CAC4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5579011" y="3755958"/>
            <a:ext cx="5245100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任意多边形: 形状 29">
            <a:extLst>
              <a:ext uri="{FF2B5EF4-FFF2-40B4-BE49-F238E27FC236}">
                <a16:creationId xmlns:a16="http://schemas.microsoft.com/office/drawing/2014/main" id="{54B9B9C1-D181-4921-92E0-5909475FF837}"/>
              </a:ext>
            </a:extLst>
          </p:cNvPr>
          <p:cNvSpPr/>
          <p:nvPr/>
        </p:nvSpPr>
        <p:spPr>
          <a:xfrm>
            <a:off x="3783325" y="1847766"/>
            <a:ext cx="2600522" cy="10638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8760" y="0"/>
                </a:lnTo>
                <a:lnTo>
                  <a:pt x="0" y="21600"/>
                </a:lnTo>
                <a:lnTo>
                  <a:pt x="13172" y="21600"/>
                </a:lnTo>
                <a:cubicBezTo>
                  <a:pt x="14174" y="18627"/>
                  <a:pt x="15207" y="15731"/>
                  <a:pt x="16266" y="12900"/>
                </a:cubicBezTo>
                <a:cubicBezTo>
                  <a:pt x="17950" y="8401"/>
                  <a:pt x="19728" y="4093"/>
                  <a:pt x="21600" y="0"/>
                </a:cubicBezTo>
                <a:close/>
              </a:path>
            </a:pathLst>
          </a:custGeom>
          <a:solidFill>
            <a:srgbClr val="2AB7AE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dirty="0"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4" name="任意多边形: 形状 33">
            <a:extLst>
              <a:ext uri="{FF2B5EF4-FFF2-40B4-BE49-F238E27FC236}">
                <a16:creationId xmlns:a16="http://schemas.microsoft.com/office/drawing/2014/main" id="{0792DE3A-CD59-4942-8B31-64741BD7C5F8}"/>
              </a:ext>
            </a:extLst>
          </p:cNvPr>
          <p:cNvSpPr/>
          <p:nvPr/>
        </p:nvSpPr>
        <p:spPr>
          <a:xfrm>
            <a:off x="5500949" y="1353512"/>
            <a:ext cx="2615975" cy="14161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865" y="21600"/>
                </a:moveTo>
                <a:cubicBezTo>
                  <a:pt x="15986" y="21600"/>
                  <a:pt x="16105" y="21513"/>
                  <a:pt x="16210" y="21347"/>
                </a:cubicBezTo>
                <a:lnTo>
                  <a:pt x="21600" y="10793"/>
                </a:lnTo>
                <a:lnTo>
                  <a:pt x="16208" y="237"/>
                </a:lnTo>
                <a:cubicBezTo>
                  <a:pt x="16110" y="83"/>
                  <a:pt x="15996" y="0"/>
                  <a:pt x="15880" y="0"/>
                </a:cubicBezTo>
                <a:cubicBezTo>
                  <a:pt x="15616" y="0"/>
                  <a:pt x="15391" y="416"/>
                  <a:pt x="15377" y="920"/>
                </a:cubicBezTo>
                <a:lnTo>
                  <a:pt x="15382" y="3373"/>
                </a:lnTo>
                <a:lnTo>
                  <a:pt x="10620" y="3373"/>
                </a:lnTo>
                <a:cubicBezTo>
                  <a:pt x="10261" y="3372"/>
                  <a:pt x="9818" y="3433"/>
                  <a:pt x="9416" y="3585"/>
                </a:cubicBezTo>
                <a:cubicBezTo>
                  <a:pt x="9014" y="3737"/>
                  <a:pt x="8652" y="3981"/>
                  <a:pt x="8455" y="4347"/>
                </a:cubicBezTo>
                <a:cubicBezTo>
                  <a:pt x="8387" y="4483"/>
                  <a:pt x="834" y="18287"/>
                  <a:pt x="517" y="19016"/>
                </a:cubicBezTo>
                <a:cubicBezTo>
                  <a:pt x="224" y="19690"/>
                  <a:pt x="48" y="20667"/>
                  <a:pt x="0" y="21293"/>
                </a:cubicBezTo>
                <a:cubicBezTo>
                  <a:pt x="181" y="20284"/>
                  <a:pt x="554" y="19528"/>
                  <a:pt x="1048" y="19024"/>
                </a:cubicBezTo>
                <a:cubicBezTo>
                  <a:pt x="1541" y="18521"/>
                  <a:pt x="2154" y="18269"/>
                  <a:pt x="2814" y="18269"/>
                </a:cubicBezTo>
                <a:lnTo>
                  <a:pt x="15383" y="18257"/>
                </a:lnTo>
                <a:lnTo>
                  <a:pt x="15377" y="20664"/>
                </a:lnTo>
                <a:cubicBezTo>
                  <a:pt x="15390" y="21192"/>
                  <a:pt x="15600" y="21600"/>
                  <a:pt x="15865" y="21600"/>
                </a:cubicBezTo>
                <a:close/>
              </a:path>
            </a:pathLst>
          </a:custGeom>
          <a:solidFill>
            <a:srgbClr val="2AB7AE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dirty="0"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361451EF-4E84-4A19-B43F-EA9ECD222272}"/>
              </a:ext>
            </a:extLst>
          </p:cNvPr>
          <p:cNvSpPr/>
          <p:nvPr/>
        </p:nvSpPr>
        <p:spPr>
          <a:xfrm>
            <a:off x="2713398" y="2913758"/>
            <a:ext cx="2600070" cy="10638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8762" y="0"/>
                </a:lnTo>
                <a:lnTo>
                  <a:pt x="0" y="21600"/>
                </a:lnTo>
                <a:lnTo>
                  <a:pt x="12689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E46F70"/>
          </a:solidFill>
          <a:ln w="12700">
            <a:miter lim="400000"/>
          </a:ln>
        </p:spPr>
        <p:txBody>
          <a:bodyPr anchor="ctr"/>
          <a:lstStyle/>
          <a:p>
            <a:pPr algn="ctr"/>
            <a:endParaRPr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9A7871C8-C684-41E7-8F2D-C1D1B3AEA8CB}"/>
              </a:ext>
            </a:extLst>
          </p:cNvPr>
          <p:cNvSpPr/>
          <p:nvPr/>
        </p:nvSpPr>
        <p:spPr>
          <a:xfrm>
            <a:off x="4435448" y="2410218"/>
            <a:ext cx="2615975" cy="14161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865" y="21600"/>
                </a:moveTo>
                <a:cubicBezTo>
                  <a:pt x="15986" y="21600"/>
                  <a:pt x="16105" y="21513"/>
                  <a:pt x="16210" y="21347"/>
                </a:cubicBezTo>
                <a:lnTo>
                  <a:pt x="21600" y="10793"/>
                </a:lnTo>
                <a:lnTo>
                  <a:pt x="16208" y="237"/>
                </a:lnTo>
                <a:cubicBezTo>
                  <a:pt x="16110" y="83"/>
                  <a:pt x="15996" y="0"/>
                  <a:pt x="15880" y="0"/>
                </a:cubicBezTo>
                <a:cubicBezTo>
                  <a:pt x="15616" y="0"/>
                  <a:pt x="15391" y="416"/>
                  <a:pt x="15377" y="920"/>
                </a:cubicBezTo>
                <a:lnTo>
                  <a:pt x="15382" y="3373"/>
                </a:lnTo>
                <a:lnTo>
                  <a:pt x="10620" y="3373"/>
                </a:lnTo>
                <a:cubicBezTo>
                  <a:pt x="10261" y="3372"/>
                  <a:pt x="9818" y="3433"/>
                  <a:pt x="9416" y="3585"/>
                </a:cubicBezTo>
                <a:cubicBezTo>
                  <a:pt x="9014" y="3737"/>
                  <a:pt x="8652" y="3981"/>
                  <a:pt x="8455" y="4347"/>
                </a:cubicBezTo>
                <a:cubicBezTo>
                  <a:pt x="8387" y="4483"/>
                  <a:pt x="834" y="18287"/>
                  <a:pt x="517" y="19016"/>
                </a:cubicBezTo>
                <a:cubicBezTo>
                  <a:pt x="224" y="19690"/>
                  <a:pt x="48" y="20667"/>
                  <a:pt x="0" y="21293"/>
                </a:cubicBezTo>
                <a:cubicBezTo>
                  <a:pt x="181" y="20284"/>
                  <a:pt x="554" y="19528"/>
                  <a:pt x="1048" y="19024"/>
                </a:cubicBezTo>
                <a:cubicBezTo>
                  <a:pt x="1541" y="18521"/>
                  <a:pt x="2154" y="18269"/>
                  <a:pt x="2814" y="18269"/>
                </a:cubicBezTo>
                <a:lnTo>
                  <a:pt x="15383" y="18257"/>
                </a:lnTo>
                <a:lnTo>
                  <a:pt x="15377" y="20664"/>
                </a:lnTo>
                <a:cubicBezTo>
                  <a:pt x="15390" y="21192"/>
                  <a:pt x="15600" y="21600"/>
                  <a:pt x="15865" y="21600"/>
                </a:cubicBezTo>
                <a:close/>
              </a:path>
            </a:pathLst>
          </a:custGeom>
          <a:solidFill>
            <a:srgbClr val="E46F70"/>
          </a:solidFill>
          <a:ln w="12700">
            <a:miter lim="400000"/>
          </a:ln>
        </p:spPr>
        <p:txBody>
          <a:bodyPr anchor="ctr"/>
          <a:lstStyle/>
          <a:p>
            <a:pPr algn="ctr"/>
            <a:endParaRPr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FAECDFE9-C237-4C55-AB3D-D6935B1F3ABD}"/>
              </a:ext>
            </a:extLst>
          </p:cNvPr>
          <p:cNvSpPr/>
          <p:nvPr/>
        </p:nvSpPr>
        <p:spPr>
          <a:xfrm>
            <a:off x="1768026" y="3863611"/>
            <a:ext cx="2603060" cy="10638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8751" y="0"/>
                </a:lnTo>
                <a:lnTo>
                  <a:pt x="0" y="21600"/>
                </a:lnTo>
                <a:lnTo>
                  <a:pt x="14029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77458B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dirty="0"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6" name="任意多边形: 形状 45">
            <a:extLst>
              <a:ext uri="{FF2B5EF4-FFF2-40B4-BE49-F238E27FC236}">
                <a16:creationId xmlns:a16="http://schemas.microsoft.com/office/drawing/2014/main" id="{54D9169D-3933-4203-B133-1032A9CD4A0F}"/>
              </a:ext>
            </a:extLst>
          </p:cNvPr>
          <p:cNvSpPr/>
          <p:nvPr/>
        </p:nvSpPr>
        <p:spPr>
          <a:xfrm>
            <a:off x="3328641" y="3511245"/>
            <a:ext cx="2615975" cy="14161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865" y="21600"/>
                </a:moveTo>
                <a:cubicBezTo>
                  <a:pt x="15986" y="21600"/>
                  <a:pt x="16105" y="21513"/>
                  <a:pt x="16210" y="21347"/>
                </a:cubicBezTo>
                <a:lnTo>
                  <a:pt x="21600" y="10793"/>
                </a:lnTo>
                <a:lnTo>
                  <a:pt x="16208" y="237"/>
                </a:lnTo>
                <a:cubicBezTo>
                  <a:pt x="16110" y="83"/>
                  <a:pt x="15996" y="0"/>
                  <a:pt x="15880" y="0"/>
                </a:cubicBezTo>
                <a:cubicBezTo>
                  <a:pt x="15616" y="0"/>
                  <a:pt x="15391" y="416"/>
                  <a:pt x="15377" y="920"/>
                </a:cubicBezTo>
                <a:lnTo>
                  <a:pt x="15382" y="3373"/>
                </a:lnTo>
                <a:lnTo>
                  <a:pt x="10620" y="3373"/>
                </a:lnTo>
                <a:cubicBezTo>
                  <a:pt x="10261" y="3372"/>
                  <a:pt x="9818" y="3433"/>
                  <a:pt x="9416" y="3585"/>
                </a:cubicBezTo>
                <a:cubicBezTo>
                  <a:pt x="9014" y="3737"/>
                  <a:pt x="8652" y="3981"/>
                  <a:pt x="8455" y="4347"/>
                </a:cubicBezTo>
                <a:cubicBezTo>
                  <a:pt x="8387" y="4483"/>
                  <a:pt x="834" y="18287"/>
                  <a:pt x="517" y="19016"/>
                </a:cubicBezTo>
                <a:cubicBezTo>
                  <a:pt x="224" y="19690"/>
                  <a:pt x="48" y="20667"/>
                  <a:pt x="0" y="21293"/>
                </a:cubicBezTo>
                <a:cubicBezTo>
                  <a:pt x="181" y="20284"/>
                  <a:pt x="554" y="19528"/>
                  <a:pt x="1048" y="19024"/>
                </a:cubicBezTo>
                <a:cubicBezTo>
                  <a:pt x="1541" y="18521"/>
                  <a:pt x="2154" y="18269"/>
                  <a:pt x="2814" y="18269"/>
                </a:cubicBezTo>
                <a:lnTo>
                  <a:pt x="15383" y="18257"/>
                </a:lnTo>
                <a:lnTo>
                  <a:pt x="15377" y="20664"/>
                </a:lnTo>
                <a:cubicBezTo>
                  <a:pt x="15390" y="21192"/>
                  <a:pt x="15600" y="21600"/>
                  <a:pt x="15865" y="21600"/>
                </a:cubicBezTo>
                <a:close/>
              </a:path>
            </a:pathLst>
          </a:custGeom>
          <a:solidFill>
            <a:srgbClr val="77458B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dirty="0"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D32E8390-227B-47DD-958F-F9F8F8B28EC2}"/>
              </a:ext>
            </a:extLst>
          </p:cNvPr>
          <p:cNvSpPr/>
          <p:nvPr/>
        </p:nvSpPr>
        <p:spPr>
          <a:xfrm>
            <a:off x="3634171" y="4100680"/>
            <a:ext cx="1878561" cy="351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lc="http://schemas.openxmlformats.org/drawingml/2006/lockedCanvas" xmlns:a16="http://schemas.microsoft.com/office/drawing/2014/main" xmlns:p14="http://schemas.microsoft.com/office/powerpoint/2010/main" xmlns:ma14="http://schemas.microsoft.com/office/mac/drawingml/2011/main" val="1"/>
            </a:ext>
          </a:extLst>
        </p:spPr>
        <p:txBody>
          <a:bodyPr lIns="25400" tIns="25400" rIns="25400" bIns="25400" anchor="ctr">
            <a:no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altLang="zh-CN" sz="1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BigDecimal.equals</a:t>
            </a:r>
            <a:r>
              <a:rPr lang="zh-CN" altLang="en-US" sz="1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FFEA9048-A586-4329-9246-F53926262EDE}"/>
              </a:ext>
            </a:extLst>
          </p:cNvPr>
          <p:cNvSpPr/>
          <p:nvPr/>
        </p:nvSpPr>
        <p:spPr>
          <a:xfrm>
            <a:off x="4906938" y="3022536"/>
            <a:ext cx="1878561" cy="351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lc="http://schemas.openxmlformats.org/drawingml/2006/lockedCanvas" xmlns:a16="http://schemas.microsoft.com/office/drawing/2014/main" xmlns:p14="http://schemas.microsoft.com/office/powerpoint/2010/main" xmlns:ma14="http://schemas.microsoft.com/office/mac/drawingml/2011/main" val="1"/>
            </a:ext>
          </a:extLst>
        </p:spPr>
        <p:txBody>
          <a:bodyPr lIns="25400" tIns="25400" rIns="25400" bIns="25400" anchor="ctr">
            <a:no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altLang="zh-CN" sz="1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BigDecimal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(double)</a:t>
            </a: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zh-CN" altLang="en-US" sz="14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0957459-5154-41F6-BF01-4CD8085CEA99}"/>
              </a:ext>
            </a:extLst>
          </p:cNvPr>
          <p:cNvSpPr/>
          <p:nvPr/>
        </p:nvSpPr>
        <p:spPr>
          <a:xfrm>
            <a:off x="6096000" y="1967837"/>
            <a:ext cx="1539627" cy="351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lc="http://schemas.openxmlformats.org/drawingml/2006/lockedCanvas" xmlns:a16="http://schemas.microsoft.com/office/drawing/2014/main" xmlns:p14="http://schemas.microsoft.com/office/powerpoint/2010/main" xmlns:ma14="http://schemas.microsoft.com/office/mac/drawingml/2011/main" val="1"/>
            </a:ext>
          </a:extLst>
        </p:spPr>
        <p:txBody>
          <a:bodyPr lIns="25400" tIns="25400" rIns="25400" bIns="25400" anchor="ctr">
            <a:noAutofit/>
          </a:bodyPr>
          <a:lstStyle/>
          <a:p>
            <a:pPr algn="ctr">
              <a:buFont typeface="Arial" pitchFamily="34" charset="0"/>
              <a:buNone/>
              <a:defRPr/>
            </a:pPr>
            <a:r>
              <a:rPr lang="zh-CN" altLang="en-US" sz="1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浅拷贝问题？</a:t>
            </a:r>
          </a:p>
        </p:txBody>
      </p:sp>
      <p:sp>
        <p:nvSpPr>
          <p:cNvPr id="57" name="文本框 16">
            <a:extLst>
              <a:ext uri="{FF2B5EF4-FFF2-40B4-BE49-F238E27FC236}">
                <a16:creationId xmlns:a16="http://schemas.microsoft.com/office/drawing/2014/main" id="{0FA9F8FB-8E8F-4A85-8C4C-2616DC2941D2}"/>
              </a:ext>
            </a:extLst>
          </p:cNvPr>
          <p:cNvSpPr txBox="1"/>
          <p:nvPr/>
        </p:nvSpPr>
        <p:spPr>
          <a:xfrm>
            <a:off x="8435166" y="1956316"/>
            <a:ext cx="2766743" cy="455136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重写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clone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方法</a:t>
            </a:r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使用序列化实现深拷贝</a:t>
            </a:r>
            <a:endParaRPr lang="zh-C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sp>
        <p:nvSpPr>
          <p:cNvPr id="59" name="文本框 18">
            <a:extLst>
              <a:ext uri="{FF2B5EF4-FFF2-40B4-BE49-F238E27FC236}">
                <a16:creationId xmlns:a16="http://schemas.microsoft.com/office/drawing/2014/main" id="{554982AB-A1FE-4D3E-A9A9-BEEA38B62DE8}"/>
              </a:ext>
            </a:extLst>
          </p:cNvPr>
          <p:cNvSpPr txBox="1"/>
          <p:nvPr/>
        </p:nvSpPr>
        <p:spPr>
          <a:xfrm>
            <a:off x="7543128" y="2897067"/>
            <a:ext cx="3951104" cy="844223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>
              <a:lnSpc>
                <a:spcPct val="170000"/>
              </a:lnSpc>
              <a:defRPr/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使用</a:t>
            </a:r>
            <a:r>
              <a:rPr lang="en-US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BigDecimal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(String)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代替</a:t>
            </a:r>
          </a:p>
        </p:txBody>
      </p:sp>
      <p:sp>
        <p:nvSpPr>
          <p:cNvPr id="61" name="文本框 20">
            <a:extLst>
              <a:ext uri="{FF2B5EF4-FFF2-40B4-BE49-F238E27FC236}">
                <a16:creationId xmlns:a16="http://schemas.microsoft.com/office/drawing/2014/main" id="{2E6ABD1D-1A9C-4149-A331-7F11FC1FC69E}"/>
              </a:ext>
            </a:extLst>
          </p:cNvPr>
          <p:cNvSpPr txBox="1"/>
          <p:nvPr/>
        </p:nvSpPr>
        <p:spPr>
          <a:xfrm>
            <a:off x="6559859" y="3939997"/>
            <a:ext cx="4670144" cy="1016633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当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需要比较值是否相等时</a:t>
            </a:r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使用</a:t>
            </a:r>
            <a:r>
              <a:rPr lang="en-US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BigDecimal.compareTo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方法</a:t>
            </a:r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grpSp>
        <p:nvGrpSpPr>
          <p:cNvPr id="38" name="组合 55">
            <a:extLst>
              <a:ext uri="{FF2B5EF4-FFF2-40B4-BE49-F238E27FC236}">
                <a16:creationId xmlns:a16="http://schemas.microsoft.com/office/drawing/2014/main" id="{ADB48A28-4F0A-4188-9047-DB978BF8B63F}"/>
              </a:ext>
            </a:extLst>
          </p:cNvPr>
          <p:cNvGrpSpPr/>
          <p:nvPr/>
        </p:nvGrpSpPr>
        <p:grpSpPr bwMode="auto">
          <a:xfrm>
            <a:off x="4193818" y="177245"/>
            <a:ext cx="3573065" cy="696471"/>
            <a:chOff x="3791743" y="5346472"/>
            <a:chExt cx="5833187" cy="1152803"/>
          </a:xfrm>
          <a:effectLst/>
        </p:grpSpPr>
        <p:sp>
          <p:nvSpPr>
            <p:cNvPr id="39" name="任意多边形 166">
              <a:extLst>
                <a:ext uri="{FF2B5EF4-FFF2-40B4-BE49-F238E27FC236}">
                  <a16:creationId xmlns:a16="http://schemas.microsoft.com/office/drawing/2014/main" id="{6C674F36-4271-4119-8510-D0E70F2B1355}"/>
                </a:ext>
              </a:extLst>
            </p:cNvPr>
            <p:cNvSpPr/>
            <p:nvPr/>
          </p:nvSpPr>
          <p:spPr>
            <a:xfrm>
              <a:off x="3791743" y="5347083"/>
              <a:ext cx="5833187" cy="1152192"/>
            </a:xfrm>
            <a:custGeom>
              <a:avLst/>
              <a:gdLst>
                <a:gd name="connsiteX0" fmla="*/ 619854 w 5832648"/>
                <a:gd name="connsiteY0" fmla="*/ 172234 h 1152128"/>
                <a:gd name="connsiteX1" fmla="*/ 247759 w 5832648"/>
                <a:gd name="connsiteY1" fmla="*/ 418875 h 1152128"/>
                <a:gd name="connsiteX2" fmla="*/ 216024 w 5832648"/>
                <a:gd name="connsiteY2" fmla="*/ 576064 h 1152128"/>
                <a:gd name="connsiteX3" fmla="*/ 216024 w 5832648"/>
                <a:gd name="connsiteY3" fmla="*/ 576063 h 1152128"/>
                <a:gd name="connsiteX4" fmla="*/ 216024 w 5832648"/>
                <a:gd name="connsiteY4" fmla="*/ 576064 h 1152128"/>
                <a:gd name="connsiteX5" fmla="*/ 216024 w 5832648"/>
                <a:gd name="connsiteY5" fmla="*/ 576064 h 1152128"/>
                <a:gd name="connsiteX6" fmla="*/ 247759 w 5832648"/>
                <a:gd name="connsiteY6" fmla="*/ 733252 h 1152128"/>
                <a:gd name="connsiteX7" fmla="*/ 619854 w 5832648"/>
                <a:gd name="connsiteY7" fmla="*/ 979893 h 1152128"/>
                <a:gd name="connsiteX8" fmla="*/ 5212794 w 5832648"/>
                <a:gd name="connsiteY8" fmla="*/ 979894 h 1152128"/>
                <a:gd name="connsiteX9" fmla="*/ 5616624 w 5832648"/>
                <a:gd name="connsiteY9" fmla="*/ 576064 h 1152128"/>
                <a:gd name="connsiteX10" fmla="*/ 5616625 w 5832648"/>
                <a:gd name="connsiteY10" fmla="*/ 576064 h 1152128"/>
                <a:gd name="connsiteX11" fmla="*/ 5212795 w 5832648"/>
                <a:gd name="connsiteY11" fmla="*/ 172234 h 1152128"/>
                <a:gd name="connsiteX12" fmla="*/ 576064 w 5832648"/>
                <a:gd name="connsiteY12" fmla="*/ 0 h 1152128"/>
                <a:gd name="connsiteX13" fmla="*/ 5256584 w 5832648"/>
                <a:gd name="connsiteY13" fmla="*/ 0 h 1152128"/>
                <a:gd name="connsiteX14" fmla="*/ 5832648 w 5832648"/>
                <a:gd name="connsiteY14" fmla="*/ 576064 h 1152128"/>
                <a:gd name="connsiteX15" fmla="*/ 5256584 w 5832648"/>
                <a:gd name="connsiteY15" fmla="*/ 1152128 h 1152128"/>
                <a:gd name="connsiteX16" fmla="*/ 576064 w 5832648"/>
                <a:gd name="connsiteY16" fmla="*/ 1152128 h 1152128"/>
                <a:gd name="connsiteX17" fmla="*/ 0 w 5832648"/>
                <a:gd name="connsiteY17" fmla="*/ 576064 h 1152128"/>
                <a:gd name="connsiteX18" fmla="*/ 576064 w 5832648"/>
                <a:gd name="connsiteY18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32648" h="1152128">
                  <a:moveTo>
                    <a:pt x="619854" y="172234"/>
                  </a:moveTo>
                  <a:cubicBezTo>
                    <a:pt x="452583" y="172234"/>
                    <a:pt x="309064" y="273935"/>
                    <a:pt x="247759" y="418875"/>
                  </a:cubicBezTo>
                  <a:lnTo>
                    <a:pt x="216024" y="576064"/>
                  </a:lnTo>
                  <a:lnTo>
                    <a:pt x="216024" y="576063"/>
                  </a:lnTo>
                  <a:lnTo>
                    <a:pt x="216024" y="576064"/>
                  </a:lnTo>
                  <a:lnTo>
                    <a:pt x="216024" y="576064"/>
                  </a:lnTo>
                  <a:lnTo>
                    <a:pt x="247759" y="733252"/>
                  </a:lnTo>
                  <a:cubicBezTo>
                    <a:pt x="309064" y="878193"/>
                    <a:pt x="452583" y="979893"/>
                    <a:pt x="619854" y="979893"/>
                  </a:cubicBezTo>
                  <a:lnTo>
                    <a:pt x="5212794" y="979894"/>
                  </a:lnTo>
                  <a:cubicBezTo>
                    <a:pt x="5435823" y="979894"/>
                    <a:pt x="5616624" y="799093"/>
                    <a:pt x="5616624" y="576064"/>
                  </a:cubicBezTo>
                  <a:lnTo>
                    <a:pt x="5616625" y="576064"/>
                  </a:lnTo>
                  <a:cubicBezTo>
                    <a:pt x="5616625" y="353035"/>
                    <a:pt x="5435824" y="172234"/>
                    <a:pt x="5212795" y="172234"/>
                  </a:cubicBezTo>
                  <a:close/>
                  <a:moveTo>
                    <a:pt x="576064" y="0"/>
                  </a:moveTo>
                  <a:lnTo>
                    <a:pt x="5256584" y="0"/>
                  </a:lnTo>
                  <a:cubicBezTo>
                    <a:pt x="5574735" y="0"/>
                    <a:pt x="5832648" y="257913"/>
                    <a:pt x="5832648" y="576064"/>
                  </a:cubicBezTo>
                  <a:cubicBezTo>
                    <a:pt x="5832648" y="894215"/>
                    <a:pt x="5574735" y="1152128"/>
                    <a:pt x="5256584" y="1152128"/>
                  </a:cubicBezTo>
                  <a:lnTo>
                    <a:pt x="576064" y="1152128"/>
                  </a:lnTo>
                  <a:cubicBezTo>
                    <a:pt x="257913" y="1152128"/>
                    <a:pt x="0" y="894215"/>
                    <a:pt x="0" y="576064"/>
                  </a:cubicBezTo>
                  <a:cubicBezTo>
                    <a:pt x="0" y="257913"/>
                    <a:pt x="257913" y="0"/>
                    <a:pt x="5760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 dirty="0">
                <a:cs typeface="+mn-ea"/>
                <a:sym typeface="+mn-lt"/>
              </a:endParaRPr>
            </a:p>
          </p:txBody>
        </p:sp>
        <p:sp>
          <p:nvSpPr>
            <p:cNvPr id="40" name="圆角矩形 165">
              <a:extLst>
                <a:ext uri="{FF2B5EF4-FFF2-40B4-BE49-F238E27FC236}">
                  <a16:creationId xmlns:a16="http://schemas.microsoft.com/office/drawing/2014/main" id="{AC97E480-A769-4D5A-A3DC-D134AB879ACE}"/>
                </a:ext>
              </a:extLst>
            </p:cNvPr>
            <p:cNvSpPr/>
            <p:nvPr/>
          </p:nvSpPr>
          <p:spPr>
            <a:xfrm>
              <a:off x="4007769" y="5518706"/>
              <a:ext cx="5400600" cy="8076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gradFill flip="none" rotWithShape="1">
                <a:gsLst>
                  <a:gs pos="100000">
                    <a:schemeClr val="bg1"/>
                  </a:gs>
                  <a:gs pos="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dist"/>
              <a:r>
                <a:rPr lang="zh-CN" altLang="en-US" b="1" dirty="0">
                  <a:solidFill>
                    <a:srgbClr val="EB3F3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解决思路</a:t>
              </a:r>
            </a:p>
          </p:txBody>
        </p:sp>
        <p:sp>
          <p:nvSpPr>
            <p:cNvPr id="41" name="圆角矩形 167">
              <a:extLst>
                <a:ext uri="{FF2B5EF4-FFF2-40B4-BE49-F238E27FC236}">
                  <a16:creationId xmlns:a16="http://schemas.microsoft.com/office/drawing/2014/main" id="{014B0B15-E92F-46B0-8C43-49798A330BF1}"/>
                </a:ext>
              </a:extLst>
            </p:cNvPr>
            <p:cNvSpPr/>
            <p:nvPr/>
          </p:nvSpPr>
          <p:spPr>
            <a:xfrm>
              <a:off x="3791744" y="5346472"/>
              <a:ext cx="5832649" cy="1152127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>
                <a:cs typeface="+mn-ea"/>
                <a:sym typeface="+mn-lt"/>
              </a:endParaRPr>
            </a:p>
          </p:txBody>
        </p:sp>
      </p:grpSp>
      <p:sp>
        <p:nvSpPr>
          <p:cNvPr id="2" name="AutoShape 30">
            <a:extLst>
              <a:ext uri="{FF2B5EF4-FFF2-40B4-BE49-F238E27FC236}">
                <a16:creationId xmlns:a16="http://schemas.microsoft.com/office/drawing/2014/main" id="{14588BB0-C7D6-16FF-98C1-0A37D48E7237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4709802" y="4522087"/>
            <a:ext cx="5245100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2681631-BCED-949D-6131-6DB71E1B12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54" y="128024"/>
            <a:ext cx="2303614" cy="230361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BA8CA16-1533-E7F2-8DE3-D538240370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203" y="3692638"/>
            <a:ext cx="3657298" cy="365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023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>
            <a:extLst>
              <a:ext uri="{FF2B5EF4-FFF2-40B4-BE49-F238E27FC236}">
                <a16:creationId xmlns:a16="http://schemas.microsoft.com/office/drawing/2014/main" id="{29F67485-4E9C-42AA-95C0-F3D001D7C8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228" y="-1621278"/>
            <a:ext cx="12192000" cy="3810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81FC056-C5C3-4298-8A1A-569E6BDF8392}"/>
              </a:ext>
            </a:extLst>
          </p:cNvPr>
          <p:cNvSpPr txBox="1"/>
          <p:nvPr/>
        </p:nvSpPr>
        <p:spPr>
          <a:xfrm>
            <a:off x="1431236" y="1388951"/>
            <a:ext cx="9219441" cy="4940369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defTabSz="609459">
              <a:lnSpc>
                <a:spcPct val="150000"/>
              </a:lnSpc>
            </a:pPr>
            <a:r>
              <a:rPr lang="en-US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//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创建线程池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private static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ExecutorService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executor =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Executors.newFixedThreadPool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(20);</a:t>
            </a:r>
          </a:p>
          <a:p>
            <a:pPr defTabSz="609459">
              <a:lnSpc>
                <a:spcPct val="150000"/>
              </a:lnSpc>
            </a:pPr>
            <a:endParaRPr lang="en" altLang="zh-CN" sz="1400" dirty="0">
              <a:solidFill>
                <a:srgbClr val="203864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public void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batchUpdateQuota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(List&lt;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QuotaInfo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&gt;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quotaInfoList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 {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//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提交给线程池执行</a:t>
            </a: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quotaInfoList.stream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().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forEach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(item -&gt;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executor.execute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(() -&gt;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processSingle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(item)));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}</a:t>
            </a:r>
          </a:p>
          <a:p>
            <a:pPr defTabSz="609459">
              <a:lnSpc>
                <a:spcPct val="150000"/>
              </a:lnSpc>
            </a:pPr>
            <a:endParaRPr lang="en" altLang="zh-CN" sz="1400" dirty="0">
              <a:solidFill>
                <a:srgbClr val="203864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private void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processSingle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QuotaInfo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item) {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//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使用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ThreadLocal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保存上下文信息</a:t>
            </a: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ThreadLocal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&lt;String&gt;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threadLocal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=new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ThreadLocal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&lt;&gt;();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threadLocal.set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item.currentQuota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);</a:t>
            </a:r>
          </a:p>
          <a:p>
            <a:pPr defTabSz="609459">
              <a:lnSpc>
                <a:spcPct val="150000"/>
              </a:lnSpc>
            </a:pPr>
            <a:endParaRPr lang="en" altLang="zh-CN" sz="1400" dirty="0">
              <a:solidFill>
                <a:srgbClr val="203864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//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doSth</a:t>
            </a:r>
            <a:endParaRPr lang="en" altLang="zh-CN" sz="1400" dirty="0">
              <a:solidFill>
                <a:srgbClr val="203864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}</a:t>
            </a:r>
            <a:endParaRPr lang="en-US" altLang="zh-CN" sz="1400" dirty="0">
              <a:solidFill>
                <a:srgbClr val="203864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369F5229-6883-4A87-A988-81169C69BB70}"/>
              </a:ext>
            </a:extLst>
          </p:cNvPr>
          <p:cNvSpPr/>
          <p:nvPr/>
        </p:nvSpPr>
        <p:spPr>
          <a:xfrm>
            <a:off x="934279" y="735495"/>
            <a:ext cx="9611138" cy="5612243"/>
          </a:xfrm>
          <a:prstGeom prst="roundRect">
            <a:avLst/>
          </a:prstGeom>
          <a:noFill/>
          <a:ln w="76200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508FBC5-960D-4873-B97F-ED590D221E28}"/>
              </a:ext>
            </a:extLst>
          </p:cNvPr>
          <p:cNvSpPr txBox="1"/>
          <p:nvPr/>
        </p:nvSpPr>
        <p:spPr>
          <a:xfrm>
            <a:off x="1039539" y="932895"/>
            <a:ext cx="274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看一段代码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98A3F85E-AC2B-4F33-B836-F58BF79734DD}"/>
              </a:ext>
            </a:extLst>
          </p:cNvPr>
          <p:cNvCxnSpPr>
            <a:cxnSpLocks/>
          </p:cNvCxnSpPr>
          <p:nvPr/>
        </p:nvCxnSpPr>
        <p:spPr>
          <a:xfrm flipV="1">
            <a:off x="3957976" y="1628582"/>
            <a:ext cx="2566903" cy="11812"/>
          </a:xfrm>
          <a:prstGeom prst="line">
            <a:avLst/>
          </a:prstGeom>
          <a:ln>
            <a:solidFill>
              <a:srgbClr val="3AB6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CD6E99E3-8CD0-466B-A834-EBEE8F449DEA}"/>
              </a:ext>
            </a:extLst>
          </p:cNvPr>
          <p:cNvCxnSpPr>
            <a:cxnSpLocks/>
          </p:cNvCxnSpPr>
          <p:nvPr/>
        </p:nvCxnSpPr>
        <p:spPr>
          <a:xfrm>
            <a:off x="2513976" y="2451725"/>
            <a:ext cx="138530" cy="0"/>
          </a:xfrm>
          <a:prstGeom prst="line">
            <a:avLst/>
          </a:prstGeom>
          <a:ln>
            <a:solidFill>
              <a:srgbClr val="3AB6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1129EB82-CF37-CE1A-C4BB-8A96AAABA93A}"/>
              </a:ext>
            </a:extLst>
          </p:cNvPr>
          <p:cNvSpPr txBox="1"/>
          <p:nvPr/>
        </p:nvSpPr>
        <p:spPr>
          <a:xfrm>
            <a:off x="1431236" y="1388030"/>
            <a:ext cx="9219441" cy="4940369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defTabSz="609459">
              <a:lnSpc>
                <a:spcPct val="150000"/>
              </a:lnSpc>
            </a:pPr>
            <a:r>
              <a:rPr lang="en-US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//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创建线程池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private static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ExecutorService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executor = </a:t>
            </a:r>
            <a:r>
              <a:rPr lang="en" altLang="zh-CN" sz="1400" dirty="0" err="1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Executors.newFixedThreadPool</a:t>
            </a:r>
            <a:r>
              <a:rPr lang="en" altLang="zh-CN" sz="14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(20);</a:t>
            </a:r>
          </a:p>
          <a:p>
            <a:pPr defTabSz="609459">
              <a:lnSpc>
                <a:spcPct val="150000"/>
              </a:lnSpc>
            </a:pPr>
            <a:endParaRPr lang="en" altLang="zh-CN" sz="1400" dirty="0">
              <a:solidFill>
                <a:srgbClr val="203864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public void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batchUpdateQuota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(List&lt;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QuotaInfo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&gt;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quotaInfoList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 {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//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提交给线程池执行</a:t>
            </a: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quotaInfoList.stream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().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forEach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(item -&gt;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executor.execute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(() -&gt;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processSingle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(item)));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}</a:t>
            </a:r>
          </a:p>
          <a:p>
            <a:pPr defTabSz="609459">
              <a:lnSpc>
                <a:spcPct val="150000"/>
              </a:lnSpc>
            </a:pPr>
            <a:endParaRPr lang="en" altLang="zh-CN" sz="1400" dirty="0">
              <a:solidFill>
                <a:srgbClr val="203864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private void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processSingle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QuotaInfo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item) {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//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使用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ThreadLocal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保存上下文信息</a:t>
            </a: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 err="1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ThreadLocal</a:t>
            </a:r>
            <a:r>
              <a:rPr lang="en" altLang="zh-CN" sz="14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&lt;String&gt; </a:t>
            </a:r>
            <a:r>
              <a:rPr lang="en" altLang="zh-CN" sz="1400" dirty="0" err="1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threadLocal</a:t>
            </a:r>
            <a:r>
              <a:rPr lang="en" altLang="zh-CN" sz="14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=new </a:t>
            </a:r>
            <a:r>
              <a:rPr lang="en" altLang="zh-CN" sz="1400" dirty="0" err="1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ThreadLocal</a:t>
            </a:r>
            <a:r>
              <a:rPr lang="en" altLang="zh-CN" sz="14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&lt;&gt;();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threadLocal.set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item.currentQuota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);</a:t>
            </a:r>
          </a:p>
          <a:p>
            <a:pPr defTabSz="609459">
              <a:lnSpc>
                <a:spcPct val="150000"/>
              </a:lnSpc>
            </a:pPr>
            <a:endParaRPr lang="en" altLang="zh-CN" sz="1400" dirty="0">
              <a:solidFill>
                <a:srgbClr val="203864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//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doSth</a:t>
            </a:r>
            <a:endParaRPr lang="en" altLang="zh-CN" sz="1400" dirty="0">
              <a:solidFill>
                <a:srgbClr val="203864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}</a:t>
            </a:r>
            <a:endParaRPr lang="en-US" altLang="zh-CN" sz="1400" dirty="0">
              <a:solidFill>
                <a:srgbClr val="203864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72780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图片 82">
            <a:extLst>
              <a:ext uri="{FF2B5EF4-FFF2-40B4-BE49-F238E27FC236}">
                <a16:creationId xmlns:a16="http://schemas.microsoft.com/office/drawing/2014/main" id="{B0D837FC-3CFE-4444-BEA9-F1D1B1D02F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4158" y="36331"/>
            <a:ext cx="6810375" cy="3686175"/>
          </a:xfrm>
          <a:prstGeom prst="rect">
            <a:avLst/>
          </a:prstGeom>
        </p:spPr>
      </p:pic>
      <p:sp>
        <p:nvSpPr>
          <p:cNvPr id="71" name="圆角矩形 115">
            <a:extLst>
              <a:ext uri="{FF2B5EF4-FFF2-40B4-BE49-F238E27FC236}">
                <a16:creationId xmlns:a16="http://schemas.microsoft.com/office/drawing/2014/main" id="{183A14FF-700C-4EED-A0FB-4A049991F52A}"/>
              </a:ext>
            </a:extLst>
          </p:cNvPr>
          <p:cNvSpPr>
            <a:spLocks noChangeAspect="1"/>
          </p:cNvSpPr>
          <p:nvPr/>
        </p:nvSpPr>
        <p:spPr>
          <a:xfrm>
            <a:off x="3155602" y="1854851"/>
            <a:ext cx="2892122" cy="3833274"/>
          </a:xfrm>
          <a:prstGeom prst="roundRect">
            <a:avLst>
              <a:gd name="adj" fmla="val 7687"/>
            </a:avLst>
          </a:prstGeom>
          <a:noFill/>
          <a:ln w="12700" cmpd="sng">
            <a:solidFill>
              <a:schemeClr val="bg2">
                <a:lumMod val="75000"/>
              </a:schemeClr>
            </a:solidFill>
          </a:ln>
          <a:effectLst>
            <a:outerShdw dist="12700" dir="5400000" algn="tl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B75E05CE-8466-48F5-8EA9-49AB3C3C4D50}"/>
              </a:ext>
            </a:extLst>
          </p:cNvPr>
          <p:cNvSpPr txBox="1"/>
          <p:nvPr/>
        </p:nvSpPr>
        <p:spPr>
          <a:xfrm>
            <a:off x="3362182" y="2296896"/>
            <a:ext cx="2478962" cy="2489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newFixedThreadPool</a:t>
            </a:r>
            <a:r>
              <a:rPr lang="zh-CN" altLang="e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创建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线程池时会使用 </a:t>
            </a:r>
            <a:r>
              <a:rPr lang="en-US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LinkedBlockingQueue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这个无界队列，任务多了会导致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OOM</a:t>
            </a:r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sp>
        <p:nvSpPr>
          <p:cNvPr id="75" name="圆角矩形 19">
            <a:extLst>
              <a:ext uri="{FF2B5EF4-FFF2-40B4-BE49-F238E27FC236}">
                <a16:creationId xmlns:a16="http://schemas.microsoft.com/office/drawing/2014/main" id="{79FA25E5-6BA8-4329-8F52-12E536A0F460}"/>
              </a:ext>
            </a:extLst>
          </p:cNvPr>
          <p:cNvSpPr>
            <a:spLocks noChangeAspect="1"/>
          </p:cNvSpPr>
          <p:nvPr/>
        </p:nvSpPr>
        <p:spPr>
          <a:xfrm>
            <a:off x="6512841" y="1854851"/>
            <a:ext cx="2892122" cy="3833274"/>
          </a:xfrm>
          <a:prstGeom prst="roundRect">
            <a:avLst>
              <a:gd name="adj" fmla="val 7687"/>
            </a:avLst>
          </a:prstGeom>
          <a:noFill/>
          <a:ln w="12700" cmpd="sng">
            <a:solidFill>
              <a:schemeClr val="bg2">
                <a:lumMod val="75000"/>
              </a:schemeClr>
            </a:solidFill>
          </a:ln>
          <a:effectLst>
            <a:outerShdw dist="12700" dir="5400000" algn="tl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76" name="圆角矩形 20">
            <a:extLst>
              <a:ext uri="{FF2B5EF4-FFF2-40B4-BE49-F238E27FC236}">
                <a16:creationId xmlns:a16="http://schemas.microsoft.com/office/drawing/2014/main" id="{D0326E42-980C-460F-A707-ADD9F793FC7A}"/>
              </a:ext>
            </a:extLst>
          </p:cNvPr>
          <p:cNvSpPr>
            <a:spLocks noChangeAspect="1"/>
          </p:cNvSpPr>
          <p:nvPr/>
        </p:nvSpPr>
        <p:spPr>
          <a:xfrm>
            <a:off x="6719421" y="1603085"/>
            <a:ext cx="2478962" cy="503531"/>
          </a:xfrm>
          <a:prstGeom prst="roundRect">
            <a:avLst>
              <a:gd name="adj" fmla="val 31705"/>
            </a:avLst>
          </a:prstGeom>
          <a:solidFill>
            <a:srgbClr val="E87071"/>
          </a:soli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3">
                    <a:lumMod val="95000"/>
                    <a:lumOff val="5000"/>
                  </a:schemeClr>
                </a:gs>
              </a:gsLst>
              <a:lin ang="14400000" scaled="0"/>
              <a:tileRect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Font typeface="Arial" pitchFamily="34" charset="0"/>
              <a:buNone/>
              <a:defRPr/>
            </a:pPr>
            <a:r>
              <a:rPr lang="en-US" altLang="zh-CN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ThreadLocal</a:t>
            </a:r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导致</a:t>
            </a:r>
            <a:r>
              <a:rPr lang="en-US" altLang="zh-CN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OOM</a:t>
            </a:r>
            <a:endParaRPr lang="zh-CN" altLang="en-US" sz="16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6E85EF51-BB14-4127-99F2-029826F48E90}"/>
              </a:ext>
            </a:extLst>
          </p:cNvPr>
          <p:cNvSpPr txBox="1"/>
          <p:nvPr/>
        </p:nvSpPr>
        <p:spPr>
          <a:xfrm>
            <a:off x="6719421" y="2358382"/>
            <a:ext cx="2478962" cy="2489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线程池会复用线程，会导致</a:t>
            </a:r>
            <a:r>
              <a:rPr lang="en-US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ThreadLocal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的值无法被回收，而值是强引用，多次复用后可能会导致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OOM</a:t>
            </a:r>
          </a:p>
        </p:txBody>
      </p:sp>
      <p:sp>
        <p:nvSpPr>
          <p:cNvPr id="82" name="圆角矩形 25">
            <a:extLst>
              <a:ext uri="{FF2B5EF4-FFF2-40B4-BE49-F238E27FC236}">
                <a16:creationId xmlns:a16="http://schemas.microsoft.com/office/drawing/2014/main" id="{E5C6E46A-5A84-4258-A929-27F70BA22A1E}"/>
              </a:ext>
            </a:extLst>
          </p:cNvPr>
          <p:cNvSpPr>
            <a:spLocks noChangeAspect="1"/>
          </p:cNvSpPr>
          <p:nvPr/>
        </p:nvSpPr>
        <p:spPr>
          <a:xfrm>
            <a:off x="3362182" y="1634841"/>
            <a:ext cx="2478962" cy="503531"/>
          </a:xfrm>
          <a:prstGeom prst="roundRect">
            <a:avLst>
              <a:gd name="adj" fmla="val 28375"/>
            </a:avLst>
          </a:prstGeom>
          <a:solidFill>
            <a:srgbClr val="01ACBE"/>
          </a:soli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3">
                    <a:lumMod val="95000"/>
                    <a:lumOff val="5000"/>
                  </a:schemeClr>
                </a:gs>
              </a:gsLst>
              <a:lin ang="16200000" scaled="0"/>
              <a:tileRect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Font typeface="Arial" pitchFamily="34" charset="0"/>
              <a:buNone/>
              <a:defRPr/>
            </a:pPr>
            <a:r>
              <a:rPr lang="zh-CN" altLang="en-US" sz="1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线程池导致</a:t>
            </a:r>
            <a:r>
              <a:rPr lang="en-US" altLang="zh-CN" sz="1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OOM</a:t>
            </a:r>
            <a:endParaRPr lang="zh-CN" altLang="en-US" sz="16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3514AF0-9F81-4291-ABEE-BF72D2E96F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5095" y="-1460321"/>
            <a:ext cx="2236456" cy="3275095"/>
          </a:xfrm>
          <a:prstGeom prst="rect">
            <a:avLst/>
          </a:prstGeom>
        </p:spPr>
      </p:pic>
      <p:grpSp>
        <p:nvGrpSpPr>
          <p:cNvPr id="88" name="组合 55">
            <a:extLst>
              <a:ext uri="{FF2B5EF4-FFF2-40B4-BE49-F238E27FC236}">
                <a16:creationId xmlns:a16="http://schemas.microsoft.com/office/drawing/2014/main" id="{90621196-F509-4353-8472-5017453ADAC3}"/>
              </a:ext>
            </a:extLst>
          </p:cNvPr>
          <p:cNvGrpSpPr/>
          <p:nvPr/>
        </p:nvGrpSpPr>
        <p:grpSpPr bwMode="auto">
          <a:xfrm>
            <a:off x="4193818" y="177245"/>
            <a:ext cx="3573065" cy="696471"/>
            <a:chOff x="3791743" y="5346472"/>
            <a:chExt cx="5833187" cy="1152803"/>
          </a:xfrm>
          <a:effectLst/>
        </p:grpSpPr>
        <p:sp>
          <p:nvSpPr>
            <p:cNvPr id="90" name="任意多边形 166">
              <a:extLst>
                <a:ext uri="{FF2B5EF4-FFF2-40B4-BE49-F238E27FC236}">
                  <a16:creationId xmlns:a16="http://schemas.microsoft.com/office/drawing/2014/main" id="{3B92F4EF-5173-4C15-AE10-C0937B8290F2}"/>
                </a:ext>
              </a:extLst>
            </p:cNvPr>
            <p:cNvSpPr/>
            <p:nvPr/>
          </p:nvSpPr>
          <p:spPr>
            <a:xfrm>
              <a:off x="3791743" y="5347083"/>
              <a:ext cx="5833187" cy="1152192"/>
            </a:xfrm>
            <a:custGeom>
              <a:avLst/>
              <a:gdLst>
                <a:gd name="connsiteX0" fmla="*/ 619854 w 5832648"/>
                <a:gd name="connsiteY0" fmla="*/ 172234 h 1152128"/>
                <a:gd name="connsiteX1" fmla="*/ 247759 w 5832648"/>
                <a:gd name="connsiteY1" fmla="*/ 418875 h 1152128"/>
                <a:gd name="connsiteX2" fmla="*/ 216024 w 5832648"/>
                <a:gd name="connsiteY2" fmla="*/ 576064 h 1152128"/>
                <a:gd name="connsiteX3" fmla="*/ 216024 w 5832648"/>
                <a:gd name="connsiteY3" fmla="*/ 576063 h 1152128"/>
                <a:gd name="connsiteX4" fmla="*/ 216024 w 5832648"/>
                <a:gd name="connsiteY4" fmla="*/ 576064 h 1152128"/>
                <a:gd name="connsiteX5" fmla="*/ 216024 w 5832648"/>
                <a:gd name="connsiteY5" fmla="*/ 576064 h 1152128"/>
                <a:gd name="connsiteX6" fmla="*/ 247759 w 5832648"/>
                <a:gd name="connsiteY6" fmla="*/ 733252 h 1152128"/>
                <a:gd name="connsiteX7" fmla="*/ 619854 w 5832648"/>
                <a:gd name="connsiteY7" fmla="*/ 979893 h 1152128"/>
                <a:gd name="connsiteX8" fmla="*/ 5212794 w 5832648"/>
                <a:gd name="connsiteY8" fmla="*/ 979894 h 1152128"/>
                <a:gd name="connsiteX9" fmla="*/ 5616624 w 5832648"/>
                <a:gd name="connsiteY9" fmla="*/ 576064 h 1152128"/>
                <a:gd name="connsiteX10" fmla="*/ 5616625 w 5832648"/>
                <a:gd name="connsiteY10" fmla="*/ 576064 h 1152128"/>
                <a:gd name="connsiteX11" fmla="*/ 5212795 w 5832648"/>
                <a:gd name="connsiteY11" fmla="*/ 172234 h 1152128"/>
                <a:gd name="connsiteX12" fmla="*/ 576064 w 5832648"/>
                <a:gd name="connsiteY12" fmla="*/ 0 h 1152128"/>
                <a:gd name="connsiteX13" fmla="*/ 5256584 w 5832648"/>
                <a:gd name="connsiteY13" fmla="*/ 0 h 1152128"/>
                <a:gd name="connsiteX14" fmla="*/ 5832648 w 5832648"/>
                <a:gd name="connsiteY14" fmla="*/ 576064 h 1152128"/>
                <a:gd name="connsiteX15" fmla="*/ 5256584 w 5832648"/>
                <a:gd name="connsiteY15" fmla="*/ 1152128 h 1152128"/>
                <a:gd name="connsiteX16" fmla="*/ 576064 w 5832648"/>
                <a:gd name="connsiteY16" fmla="*/ 1152128 h 1152128"/>
                <a:gd name="connsiteX17" fmla="*/ 0 w 5832648"/>
                <a:gd name="connsiteY17" fmla="*/ 576064 h 1152128"/>
                <a:gd name="connsiteX18" fmla="*/ 576064 w 5832648"/>
                <a:gd name="connsiteY18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32648" h="1152128">
                  <a:moveTo>
                    <a:pt x="619854" y="172234"/>
                  </a:moveTo>
                  <a:cubicBezTo>
                    <a:pt x="452583" y="172234"/>
                    <a:pt x="309064" y="273935"/>
                    <a:pt x="247759" y="418875"/>
                  </a:cubicBezTo>
                  <a:lnTo>
                    <a:pt x="216024" y="576064"/>
                  </a:lnTo>
                  <a:lnTo>
                    <a:pt x="216024" y="576063"/>
                  </a:lnTo>
                  <a:lnTo>
                    <a:pt x="216024" y="576064"/>
                  </a:lnTo>
                  <a:lnTo>
                    <a:pt x="216024" y="576064"/>
                  </a:lnTo>
                  <a:lnTo>
                    <a:pt x="247759" y="733252"/>
                  </a:lnTo>
                  <a:cubicBezTo>
                    <a:pt x="309064" y="878193"/>
                    <a:pt x="452583" y="979893"/>
                    <a:pt x="619854" y="979893"/>
                  </a:cubicBezTo>
                  <a:lnTo>
                    <a:pt x="5212794" y="979894"/>
                  </a:lnTo>
                  <a:cubicBezTo>
                    <a:pt x="5435823" y="979894"/>
                    <a:pt x="5616624" y="799093"/>
                    <a:pt x="5616624" y="576064"/>
                  </a:cubicBezTo>
                  <a:lnTo>
                    <a:pt x="5616625" y="576064"/>
                  </a:lnTo>
                  <a:cubicBezTo>
                    <a:pt x="5616625" y="353035"/>
                    <a:pt x="5435824" y="172234"/>
                    <a:pt x="5212795" y="172234"/>
                  </a:cubicBezTo>
                  <a:close/>
                  <a:moveTo>
                    <a:pt x="576064" y="0"/>
                  </a:moveTo>
                  <a:lnTo>
                    <a:pt x="5256584" y="0"/>
                  </a:lnTo>
                  <a:cubicBezTo>
                    <a:pt x="5574735" y="0"/>
                    <a:pt x="5832648" y="257913"/>
                    <a:pt x="5832648" y="576064"/>
                  </a:cubicBezTo>
                  <a:cubicBezTo>
                    <a:pt x="5832648" y="894215"/>
                    <a:pt x="5574735" y="1152128"/>
                    <a:pt x="5256584" y="1152128"/>
                  </a:cubicBezTo>
                  <a:lnTo>
                    <a:pt x="576064" y="1152128"/>
                  </a:lnTo>
                  <a:cubicBezTo>
                    <a:pt x="257913" y="1152128"/>
                    <a:pt x="0" y="894215"/>
                    <a:pt x="0" y="576064"/>
                  </a:cubicBezTo>
                  <a:cubicBezTo>
                    <a:pt x="0" y="257913"/>
                    <a:pt x="257913" y="0"/>
                    <a:pt x="5760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 dirty="0">
                <a:cs typeface="+mn-ea"/>
                <a:sym typeface="+mn-lt"/>
              </a:endParaRPr>
            </a:p>
          </p:txBody>
        </p:sp>
        <p:sp>
          <p:nvSpPr>
            <p:cNvPr id="89" name="圆角矩形 165">
              <a:extLst>
                <a:ext uri="{FF2B5EF4-FFF2-40B4-BE49-F238E27FC236}">
                  <a16:creationId xmlns:a16="http://schemas.microsoft.com/office/drawing/2014/main" id="{BED5BF25-FD48-46AD-912A-68EA1096E3F9}"/>
                </a:ext>
              </a:extLst>
            </p:cNvPr>
            <p:cNvSpPr/>
            <p:nvPr/>
          </p:nvSpPr>
          <p:spPr>
            <a:xfrm>
              <a:off x="4007769" y="5518706"/>
              <a:ext cx="5400600" cy="8076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gradFill flip="none" rotWithShape="1">
                <a:gsLst>
                  <a:gs pos="100000">
                    <a:schemeClr val="bg1"/>
                  </a:gs>
                  <a:gs pos="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dist"/>
              <a:r>
                <a:rPr lang="zh-CN" altLang="en-US" b="1" dirty="0">
                  <a:solidFill>
                    <a:srgbClr val="EB3F3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此处有坑</a:t>
              </a:r>
            </a:p>
          </p:txBody>
        </p:sp>
        <p:sp>
          <p:nvSpPr>
            <p:cNvPr id="91" name="圆角矩形 167">
              <a:extLst>
                <a:ext uri="{FF2B5EF4-FFF2-40B4-BE49-F238E27FC236}">
                  <a16:creationId xmlns:a16="http://schemas.microsoft.com/office/drawing/2014/main" id="{648794B6-F633-4D16-9A6A-18F5FF0DC85D}"/>
                </a:ext>
              </a:extLst>
            </p:cNvPr>
            <p:cNvSpPr/>
            <p:nvPr/>
          </p:nvSpPr>
          <p:spPr>
            <a:xfrm>
              <a:off x="3791744" y="5346472"/>
              <a:ext cx="5832649" cy="1152127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5426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任意多边形: 形状 29">
            <a:extLst>
              <a:ext uri="{FF2B5EF4-FFF2-40B4-BE49-F238E27FC236}">
                <a16:creationId xmlns:a16="http://schemas.microsoft.com/office/drawing/2014/main" id="{54B9B9C1-D181-4921-92E0-5909475FF837}"/>
              </a:ext>
            </a:extLst>
          </p:cNvPr>
          <p:cNvSpPr/>
          <p:nvPr/>
        </p:nvSpPr>
        <p:spPr>
          <a:xfrm>
            <a:off x="3541695" y="2543053"/>
            <a:ext cx="2600522" cy="10638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8760" y="0"/>
                </a:lnTo>
                <a:lnTo>
                  <a:pt x="0" y="21600"/>
                </a:lnTo>
                <a:lnTo>
                  <a:pt x="13172" y="21600"/>
                </a:lnTo>
                <a:cubicBezTo>
                  <a:pt x="14174" y="18627"/>
                  <a:pt x="15207" y="15731"/>
                  <a:pt x="16266" y="12900"/>
                </a:cubicBezTo>
                <a:cubicBezTo>
                  <a:pt x="17950" y="8401"/>
                  <a:pt x="19728" y="4093"/>
                  <a:pt x="21600" y="0"/>
                </a:cubicBezTo>
                <a:close/>
              </a:path>
            </a:pathLst>
          </a:custGeom>
          <a:solidFill>
            <a:srgbClr val="2AB7AE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dirty="0"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4" name="任意多边形: 形状 33">
            <a:extLst>
              <a:ext uri="{FF2B5EF4-FFF2-40B4-BE49-F238E27FC236}">
                <a16:creationId xmlns:a16="http://schemas.microsoft.com/office/drawing/2014/main" id="{0792DE3A-CD59-4942-8B31-64741BD7C5F8}"/>
              </a:ext>
            </a:extLst>
          </p:cNvPr>
          <p:cNvSpPr/>
          <p:nvPr/>
        </p:nvSpPr>
        <p:spPr>
          <a:xfrm>
            <a:off x="5259319" y="2048799"/>
            <a:ext cx="2615975" cy="14161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865" y="21600"/>
                </a:moveTo>
                <a:cubicBezTo>
                  <a:pt x="15986" y="21600"/>
                  <a:pt x="16105" y="21513"/>
                  <a:pt x="16210" y="21347"/>
                </a:cubicBezTo>
                <a:lnTo>
                  <a:pt x="21600" y="10793"/>
                </a:lnTo>
                <a:lnTo>
                  <a:pt x="16208" y="237"/>
                </a:lnTo>
                <a:cubicBezTo>
                  <a:pt x="16110" y="83"/>
                  <a:pt x="15996" y="0"/>
                  <a:pt x="15880" y="0"/>
                </a:cubicBezTo>
                <a:cubicBezTo>
                  <a:pt x="15616" y="0"/>
                  <a:pt x="15391" y="416"/>
                  <a:pt x="15377" y="920"/>
                </a:cubicBezTo>
                <a:lnTo>
                  <a:pt x="15382" y="3373"/>
                </a:lnTo>
                <a:lnTo>
                  <a:pt x="10620" y="3373"/>
                </a:lnTo>
                <a:cubicBezTo>
                  <a:pt x="10261" y="3372"/>
                  <a:pt x="9818" y="3433"/>
                  <a:pt x="9416" y="3585"/>
                </a:cubicBezTo>
                <a:cubicBezTo>
                  <a:pt x="9014" y="3737"/>
                  <a:pt x="8652" y="3981"/>
                  <a:pt x="8455" y="4347"/>
                </a:cubicBezTo>
                <a:cubicBezTo>
                  <a:pt x="8387" y="4483"/>
                  <a:pt x="834" y="18287"/>
                  <a:pt x="517" y="19016"/>
                </a:cubicBezTo>
                <a:cubicBezTo>
                  <a:pt x="224" y="19690"/>
                  <a:pt x="48" y="20667"/>
                  <a:pt x="0" y="21293"/>
                </a:cubicBezTo>
                <a:cubicBezTo>
                  <a:pt x="181" y="20284"/>
                  <a:pt x="554" y="19528"/>
                  <a:pt x="1048" y="19024"/>
                </a:cubicBezTo>
                <a:cubicBezTo>
                  <a:pt x="1541" y="18521"/>
                  <a:pt x="2154" y="18269"/>
                  <a:pt x="2814" y="18269"/>
                </a:cubicBezTo>
                <a:lnTo>
                  <a:pt x="15383" y="18257"/>
                </a:lnTo>
                <a:lnTo>
                  <a:pt x="15377" y="20664"/>
                </a:lnTo>
                <a:cubicBezTo>
                  <a:pt x="15390" y="21192"/>
                  <a:pt x="15600" y="21600"/>
                  <a:pt x="15865" y="21600"/>
                </a:cubicBezTo>
                <a:close/>
              </a:path>
            </a:pathLst>
          </a:custGeom>
          <a:solidFill>
            <a:srgbClr val="2AB7AE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dirty="0"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361451EF-4E84-4A19-B43F-EA9ECD222272}"/>
              </a:ext>
            </a:extLst>
          </p:cNvPr>
          <p:cNvSpPr/>
          <p:nvPr/>
        </p:nvSpPr>
        <p:spPr>
          <a:xfrm>
            <a:off x="2471768" y="3609045"/>
            <a:ext cx="2600070" cy="10638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8762" y="0"/>
                </a:lnTo>
                <a:lnTo>
                  <a:pt x="0" y="21600"/>
                </a:lnTo>
                <a:lnTo>
                  <a:pt x="12689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E46F70"/>
          </a:solidFill>
          <a:ln w="12700">
            <a:miter lim="400000"/>
          </a:ln>
        </p:spPr>
        <p:txBody>
          <a:bodyPr anchor="ctr"/>
          <a:lstStyle/>
          <a:p>
            <a:pPr algn="ctr"/>
            <a:endParaRPr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9A7871C8-C684-41E7-8F2D-C1D1B3AEA8CB}"/>
              </a:ext>
            </a:extLst>
          </p:cNvPr>
          <p:cNvSpPr/>
          <p:nvPr/>
        </p:nvSpPr>
        <p:spPr>
          <a:xfrm>
            <a:off x="4193818" y="3105505"/>
            <a:ext cx="2615975" cy="14161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865" y="21600"/>
                </a:moveTo>
                <a:cubicBezTo>
                  <a:pt x="15986" y="21600"/>
                  <a:pt x="16105" y="21513"/>
                  <a:pt x="16210" y="21347"/>
                </a:cubicBezTo>
                <a:lnTo>
                  <a:pt x="21600" y="10793"/>
                </a:lnTo>
                <a:lnTo>
                  <a:pt x="16208" y="237"/>
                </a:lnTo>
                <a:cubicBezTo>
                  <a:pt x="16110" y="83"/>
                  <a:pt x="15996" y="0"/>
                  <a:pt x="15880" y="0"/>
                </a:cubicBezTo>
                <a:cubicBezTo>
                  <a:pt x="15616" y="0"/>
                  <a:pt x="15391" y="416"/>
                  <a:pt x="15377" y="920"/>
                </a:cubicBezTo>
                <a:lnTo>
                  <a:pt x="15382" y="3373"/>
                </a:lnTo>
                <a:lnTo>
                  <a:pt x="10620" y="3373"/>
                </a:lnTo>
                <a:cubicBezTo>
                  <a:pt x="10261" y="3372"/>
                  <a:pt x="9818" y="3433"/>
                  <a:pt x="9416" y="3585"/>
                </a:cubicBezTo>
                <a:cubicBezTo>
                  <a:pt x="9014" y="3737"/>
                  <a:pt x="8652" y="3981"/>
                  <a:pt x="8455" y="4347"/>
                </a:cubicBezTo>
                <a:cubicBezTo>
                  <a:pt x="8387" y="4483"/>
                  <a:pt x="834" y="18287"/>
                  <a:pt x="517" y="19016"/>
                </a:cubicBezTo>
                <a:cubicBezTo>
                  <a:pt x="224" y="19690"/>
                  <a:pt x="48" y="20667"/>
                  <a:pt x="0" y="21293"/>
                </a:cubicBezTo>
                <a:cubicBezTo>
                  <a:pt x="181" y="20284"/>
                  <a:pt x="554" y="19528"/>
                  <a:pt x="1048" y="19024"/>
                </a:cubicBezTo>
                <a:cubicBezTo>
                  <a:pt x="1541" y="18521"/>
                  <a:pt x="2154" y="18269"/>
                  <a:pt x="2814" y="18269"/>
                </a:cubicBezTo>
                <a:lnTo>
                  <a:pt x="15383" y="18257"/>
                </a:lnTo>
                <a:lnTo>
                  <a:pt x="15377" y="20664"/>
                </a:lnTo>
                <a:cubicBezTo>
                  <a:pt x="15390" y="21192"/>
                  <a:pt x="15600" y="21600"/>
                  <a:pt x="15865" y="21600"/>
                </a:cubicBezTo>
                <a:close/>
              </a:path>
            </a:pathLst>
          </a:custGeom>
          <a:solidFill>
            <a:srgbClr val="E46F70"/>
          </a:solidFill>
          <a:ln w="12700">
            <a:miter lim="400000"/>
          </a:ln>
        </p:spPr>
        <p:txBody>
          <a:bodyPr anchor="ctr"/>
          <a:lstStyle/>
          <a:p>
            <a:pPr algn="ctr"/>
            <a:endParaRPr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FFEA9048-A586-4329-9246-F53926262EDE}"/>
              </a:ext>
            </a:extLst>
          </p:cNvPr>
          <p:cNvSpPr/>
          <p:nvPr/>
        </p:nvSpPr>
        <p:spPr>
          <a:xfrm>
            <a:off x="4193818" y="3717823"/>
            <a:ext cx="2350051" cy="351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lc="http://schemas.openxmlformats.org/drawingml/2006/lockedCanvas" xmlns:a16="http://schemas.microsoft.com/office/drawing/2014/main" xmlns:p14="http://schemas.microsoft.com/office/powerpoint/2010/main" xmlns:ma14="http://schemas.microsoft.com/office/mac/drawingml/2011/main" val="1"/>
            </a:ext>
          </a:extLst>
        </p:spPr>
        <p:txBody>
          <a:bodyPr lIns="25400" tIns="25400" rIns="25400" bIns="25400" anchor="ctr">
            <a:no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altLang="zh-CN" sz="1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ThreadLocal</a:t>
            </a: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导致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OOM</a:t>
            </a: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zh-CN" altLang="en-US" sz="14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0957459-5154-41F6-BF01-4CD8085CEA99}"/>
              </a:ext>
            </a:extLst>
          </p:cNvPr>
          <p:cNvSpPr/>
          <p:nvPr/>
        </p:nvSpPr>
        <p:spPr>
          <a:xfrm>
            <a:off x="5854370" y="2663124"/>
            <a:ext cx="1539627" cy="351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lc="http://schemas.openxmlformats.org/drawingml/2006/lockedCanvas" xmlns:a16="http://schemas.microsoft.com/office/drawing/2014/main" xmlns:p14="http://schemas.microsoft.com/office/powerpoint/2010/main" xmlns:ma14="http://schemas.microsoft.com/office/mac/drawingml/2011/main" val="1"/>
            </a:ext>
          </a:extLst>
        </p:spPr>
        <p:txBody>
          <a:bodyPr lIns="25400" tIns="25400" rIns="25400" bIns="25400" anchor="ctr">
            <a:noAutofit/>
          </a:bodyPr>
          <a:lstStyle/>
          <a:p>
            <a:pPr algn="ctr">
              <a:buFont typeface="Arial" pitchFamily="34" charset="0"/>
              <a:buNone/>
              <a:defRPr/>
            </a:pPr>
            <a:r>
              <a:rPr lang="zh-CN" altLang="en-US" sz="1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线程池导致</a:t>
            </a:r>
            <a:r>
              <a:rPr lang="en-US" altLang="zh-CN" sz="1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OOM</a:t>
            </a:r>
            <a:r>
              <a:rPr lang="zh-CN" altLang="en-US" sz="1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</a:p>
        </p:txBody>
      </p:sp>
      <p:sp>
        <p:nvSpPr>
          <p:cNvPr id="57" name="文本框 16">
            <a:extLst>
              <a:ext uri="{FF2B5EF4-FFF2-40B4-BE49-F238E27FC236}">
                <a16:creationId xmlns:a16="http://schemas.microsoft.com/office/drawing/2014/main" id="{0FA9F8FB-8E8F-4A85-8C4C-2616DC2941D2}"/>
              </a:ext>
            </a:extLst>
          </p:cNvPr>
          <p:cNvSpPr txBox="1"/>
          <p:nvPr/>
        </p:nvSpPr>
        <p:spPr>
          <a:xfrm>
            <a:off x="8209546" y="2756886"/>
            <a:ext cx="2766743" cy="455136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使用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guava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的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ThreadFactoryBuilder</a:t>
            </a:r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创建线程池，指定了容量</a:t>
            </a:r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sp>
        <p:nvSpPr>
          <p:cNvPr id="59" name="文本框 18">
            <a:extLst>
              <a:ext uri="{FF2B5EF4-FFF2-40B4-BE49-F238E27FC236}">
                <a16:creationId xmlns:a16="http://schemas.microsoft.com/office/drawing/2014/main" id="{554982AB-A1FE-4D3E-A9A9-BEEA38B62DE8}"/>
              </a:ext>
            </a:extLst>
          </p:cNvPr>
          <p:cNvSpPr txBox="1"/>
          <p:nvPr/>
        </p:nvSpPr>
        <p:spPr>
          <a:xfrm>
            <a:off x="7301498" y="3592354"/>
            <a:ext cx="3951104" cy="844223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>
              <a:lnSpc>
                <a:spcPct val="170000"/>
              </a:lnSpc>
              <a:defRPr/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在</a:t>
            </a:r>
            <a:r>
              <a:rPr lang="en-US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ThreadLocal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用完之后，</a:t>
            </a:r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>
              <a:lnSpc>
                <a:spcPct val="170000"/>
              </a:lnSpc>
              <a:defRPr/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手动调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remove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方法移除对象</a:t>
            </a:r>
          </a:p>
        </p:txBody>
      </p:sp>
      <p:grpSp>
        <p:nvGrpSpPr>
          <p:cNvPr id="38" name="组合 55">
            <a:extLst>
              <a:ext uri="{FF2B5EF4-FFF2-40B4-BE49-F238E27FC236}">
                <a16:creationId xmlns:a16="http://schemas.microsoft.com/office/drawing/2014/main" id="{ADB48A28-4F0A-4188-9047-DB978BF8B63F}"/>
              </a:ext>
            </a:extLst>
          </p:cNvPr>
          <p:cNvGrpSpPr/>
          <p:nvPr/>
        </p:nvGrpSpPr>
        <p:grpSpPr bwMode="auto">
          <a:xfrm>
            <a:off x="4193818" y="177245"/>
            <a:ext cx="3573065" cy="696471"/>
            <a:chOff x="3791743" y="5346472"/>
            <a:chExt cx="5833187" cy="1152803"/>
          </a:xfrm>
          <a:effectLst/>
        </p:grpSpPr>
        <p:sp>
          <p:nvSpPr>
            <p:cNvPr id="39" name="任意多边形 166">
              <a:extLst>
                <a:ext uri="{FF2B5EF4-FFF2-40B4-BE49-F238E27FC236}">
                  <a16:creationId xmlns:a16="http://schemas.microsoft.com/office/drawing/2014/main" id="{6C674F36-4271-4119-8510-D0E70F2B1355}"/>
                </a:ext>
              </a:extLst>
            </p:cNvPr>
            <p:cNvSpPr/>
            <p:nvPr/>
          </p:nvSpPr>
          <p:spPr>
            <a:xfrm>
              <a:off x="3791743" y="5347083"/>
              <a:ext cx="5833187" cy="1152192"/>
            </a:xfrm>
            <a:custGeom>
              <a:avLst/>
              <a:gdLst>
                <a:gd name="connsiteX0" fmla="*/ 619854 w 5832648"/>
                <a:gd name="connsiteY0" fmla="*/ 172234 h 1152128"/>
                <a:gd name="connsiteX1" fmla="*/ 247759 w 5832648"/>
                <a:gd name="connsiteY1" fmla="*/ 418875 h 1152128"/>
                <a:gd name="connsiteX2" fmla="*/ 216024 w 5832648"/>
                <a:gd name="connsiteY2" fmla="*/ 576064 h 1152128"/>
                <a:gd name="connsiteX3" fmla="*/ 216024 w 5832648"/>
                <a:gd name="connsiteY3" fmla="*/ 576063 h 1152128"/>
                <a:gd name="connsiteX4" fmla="*/ 216024 w 5832648"/>
                <a:gd name="connsiteY4" fmla="*/ 576064 h 1152128"/>
                <a:gd name="connsiteX5" fmla="*/ 216024 w 5832648"/>
                <a:gd name="connsiteY5" fmla="*/ 576064 h 1152128"/>
                <a:gd name="connsiteX6" fmla="*/ 247759 w 5832648"/>
                <a:gd name="connsiteY6" fmla="*/ 733252 h 1152128"/>
                <a:gd name="connsiteX7" fmla="*/ 619854 w 5832648"/>
                <a:gd name="connsiteY7" fmla="*/ 979893 h 1152128"/>
                <a:gd name="connsiteX8" fmla="*/ 5212794 w 5832648"/>
                <a:gd name="connsiteY8" fmla="*/ 979894 h 1152128"/>
                <a:gd name="connsiteX9" fmla="*/ 5616624 w 5832648"/>
                <a:gd name="connsiteY9" fmla="*/ 576064 h 1152128"/>
                <a:gd name="connsiteX10" fmla="*/ 5616625 w 5832648"/>
                <a:gd name="connsiteY10" fmla="*/ 576064 h 1152128"/>
                <a:gd name="connsiteX11" fmla="*/ 5212795 w 5832648"/>
                <a:gd name="connsiteY11" fmla="*/ 172234 h 1152128"/>
                <a:gd name="connsiteX12" fmla="*/ 576064 w 5832648"/>
                <a:gd name="connsiteY12" fmla="*/ 0 h 1152128"/>
                <a:gd name="connsiteX13" fmla="*/ 5256584 w 5832648"/>
                <a:gd name="connsiteY13" fmla="*/ 0 h 1152128"/>
                <a:gd name="connsiteX14" fmla="*/ 5832648 w 5832648"/>
                <a:gd name="connsiteY14" fmla="*/ 576064 h 1152128"/>
                <a:gd name="connsiteX15" fmla="*/ 5256584 w 5832648"/>
                <a:gd name="connsiteY15" fmla="*/ 1152128 h 1152128"/>
                <a:gd name="connsiteX16" fmla="*/ 576064 w 5832648"/>
                <a:gd name="connsiteY16" fmla="*/ 1152128 h 1152128"/>
                <a:gd name="connsiteX17" fmla="*/ 0 w 5832648"/>
                <a:gd name="connsiteY17" fmla="*/ 576064 h 1152128"/>
                <a:gd name="connsiteX18" fmla="*/ 576064 w 5832648"/>
                <a:gd name="connsiteY18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32648" h="1152128">
                  <a:moveTo>
                    <a:pt x="619854" y="172234"/>
                  </a:moveTo>
                  <a:cubicBezTo>
                    <a:pt x="452583" y="172234"/>
                    <a:pt x="309064" y="273935"/>
                    <a:pt x="247759" y="418875"/>
                  </a:cubicBezTo>
                  <a:lnTo>
                    <a:pt x="216024" y="576064"/>
                  </a:lnTo>
                  <a:lnTo>
                    <a:pt x="216024" y="576063"/>
                  </a:lnTo>
                  <a:lnTo>
                    <a:pt x="216024" y="576064"/>
                  </a:lnTo>
                  <a:lnTo>
                    <a:pt x="216024" y="576064"/>
                  </a:lnTo>
                  <a:lnTo>
                    <a:pt x="247759" y="733252"/>
                  </a:lnTo>
                  <a:cubicBezTo>
                    <a:pt x="309064" y="878193"/>
                    <a:pt x="452583" y="979893"/>
                    <a:pt x="619854" y="979893"/>
                  </a:cubicBezTo>
                  <a:lnTo>
                    <a:pt x="5212794" y="979894"/>
                  </a:lnTo>
                  <a:cubicBezTo>
                    <a:pt x="5435823" y="979894"/>
                    <a:pt x="5616624" y="799093"/>
                    <a:pt x="5616624" y="576064"/>
                  </a:cubicBezTo>
                  <a:lnTo>
                    <a:pt x="5616625" y="576064"/>
                  </a:lnTo>
                  <a:cubicBezTo>
                    <a:pt x="5616625" y="353035"/>
                    <a:pt x="5435824" y="172234"/>
                    <a:pt x="5212795" y="172234"/>
                  </a:cubicBezTo>
                  <a:close/>
                  <a:moveTo>
                    <a:pt x="576064" y="0"/>
                  </a:moveTo>
                  <a:lnTo>
                    <a:pt x="5256584" y="0"/>
                  </a:lnTo>
                  <a:cubicBezTo>
                    <a:pt x="5574735" y="0"/>
                    <a:pt x="5832648" y="257913"/>
                    <a:pt x="5832648" y="576064"/>
                  </a:cubicBezTo>
                  <a:cubicBezTo>
                    <a:pt x="5832648" y="894215"/>
                    <a:pt x="5574735" y="1152128"/>
                    <a:pt x="5256584" y="1152128"/>
                  </a:cubicBezTo>
                  <a:lnTo>
                    <a:pt x="576064" y="1152128"/>
                  </a:lnTo>
                  <a:cubicBezTo>
                    <a:pt x="257913" y="1152128"/>
                    <a:pt x="0" y="894215"/>
                    <a:pt x="0" y="576064"/>
                  </a:cubicBezTo>
                  <a:cubicBezTo>
                    <a:pt x="0" y="257913"/>
                    <a:pt x="257913" y="0"/>
                    <a:pt x="5760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 dirty="0">
                <a:cs typeface="+mn-ea"/>
                <a:sym typeface="+mn-lt"/>
              </a:endParaRPr>
            </a:p>
          </p:txBody>
        </p:sp>
        <p:sp>
          <p:nvSpPr>
            <p:cNvPr id="40" name="圆角矩形 165">
              <a:extLst>
                <a:ext uri="{FF2B5EF4-FFF2-40B4-BE49-F238E27FC236}">
                  <a16:creationId xmlns:a16="http://schemas.microsoft.com/office/drawing/2014/main" id="{AC97E480-A769-4D5A-A3DC-D134AB879ACE}"/>
                </a:ext>
              </a:extLst>
            </p:cNvPr>
            <p:cNvSpPr/>
            <p:nvPr/>
          </p:nvSpPr>
          <p:spPr>
            <a:xfrm>
              <a:off x="4007769" y="5518706"/>
              <a:ext cx="5400600" cy="8076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gradFill flip="none" rotWithShape="1">
                <a:gsLst>
                  <a:gs pos="100000">
                    <a:schemeClr val="bg1"/>
                  </a:gs>
                  <a:gs pos="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dist"/>
              <a:r>
                <a:rPr lang="zh-CN" altLang="en-US" b="1" dirty="0">
                  <a:solidFill>
                    <a:srgbClr val="EB3F3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解决思路</a:t>
              </a:r>
            </a:p>
          </p:txBody>
        </p:sp>
        <p:sp>
          <p:nvSpPr>
            <p:cNvPr id="41" name="圆角矩形 167">
              <a:extLst>
                <a:ext uri="{FF2B5EF4-FFF2-40B4-BE49-F238E27FC236}">
                  <a16:creationId xmlns:a16="http://schemas.microsoft.com/office/drawing/2014/main" id="{014B0B15-E92F-46B0-8C43-49798A330BF1}"/>
                </a:ext>
              </a:extLst>
            </p:cNvPr>
            <p:cNvSpPr/>
            <p:nvPr/>
          </p:nvSpPr>
          <p:spPr>
            <a:xfrm>
              <a:off x="3791744" y="5346472"/>
              <a:ext cx="5832649" cy="1152127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>
                <a:cs typeface="+mn-ea"/>
                <a:sym typeface="+mn-lt"/>
              </a:endParaRPr>
            </a:p>
          </p:txBody>
        </p:sp>
      </p:grpSp>
      <p:sp>
        <p:nvSpPr>
          <p:cNvPr id="2" name="AutoShape 30">
            <a:extLst>
              <a:ext uri="{FF2B5EF4-FFF2-40B4-BE49-F238E27FC236}">
                <a16:creationId xmlns:a16="http://schemas.microsoft.com/office/drawing/2014/main" id="{14588BB0-C7D6-16FF-98C1-0A37D48E7237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4709802" y="4522087"/>
            <a:ext cx="5245100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3ECA7B7-2226-B02F-8330-BEE32BBB84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54" y="128024"/>
            <a:ext cx="2303614" cy="230361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C8B5D7C-D859-5505-CB41-4ED7026C8E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203" y="3692638"/>
            <a:ext cx="3657298" cy="365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021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47">
            <a:extLst>
              <a:ext uri="{FF2B5EF4-FFF2-40B4-BE49-F238E27FC236}">
                <a16:creationId xmlns:a16="http://schemas.microsoft.com/office/drawing/2014/main" id="{E15926D2-3916-4E6E-825C-3B707E35DB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541" y="781860"/>
            <a:ext cx="2504846" cy="2294870"/>
          </a:xfrm>
          <a:prstGeom prst="rect">
            <a:avLst/>
          </a:prstGeom>
        </p:spPr>
      </p:pic>
      <p:sp>
        <p:nvSpPr>
          <p:cNvPr id="49" name="矩形 48">
            <a:extLst>
              <a:ext uri="{FF2B5EF4-FFF2-40B4-BE49-F238E27FC236}">
                <a16:creationId xmlns:a16="http://schemas.microsoft.com/office/drawing/2014/main" id="{FF89318D-08E9-4EAB-9552-EC989CC4C800}"/>
              </a:ext>
            </a:extLst>
          </p:cNvPr>
          <p:cNvSpPr/>
          <p:nvPr/>
        </p:nvSpPr>
        <p:spPr>
          <a:xfrm>
            <a:off x="5413584" y="1397151"/>
            <a:ext cx="114875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6600" b="1" dirty="0">
                <a:solidFill>
                  <a:srgbClr val="7030A0"/>
                </a:solidFill>
                <a:ea typeface="微软雅黑" panose="020B0503020204020204" pitchFamily="34" charset="-122"/>
                <a:cs typeface="+mn-ea"/>
                <a:sym typeface="+mn-lt"/>
              </a:rPr>
              <a:t>02</a:t>
            </a:r>
            <a:endParaRPr lang="zh-CN" altLang="en-US" sz="6600" b="1" dirty="0">
              <a:solidFill>
                <a:srgbClr val="7030A0"/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64" name="图片 63">
            <a:extLst>
              <a:ext uri="{FF2B5EF4-FFF2-40B4-BE49-F238E27FC236}">
                <a16:creationId xmlns:a16="http://schemas.microsoft.com/office/drawing/2014/main" id="{11827866-6E20-49A2-B7EB-324412CE9D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9597" y="3939947"/>
            <a:ext cx="5460610" cy="1277004"/>
          </a:xfrm>
          <a:prstGeom prst="rect">
            <a:avLst/>
          </a:prstGeom>
        </p:spPr>
      </p:pic>
      <p:sp>
        <p:nvSpPr>
          <p:cNvPr id="66" name="TextBox 11">
            <a:extLst>
              <a:ext uri="{FF2B5EF4-FFF2-40B4-BE49-F238E27FC236}">
                <a16:creationId xmlns:a16="http://schemas.microsoft.com/office/drawing/2014/main" id="{7AB29AB0-B956-47CE-BEA3-961963200F37}"/>
              </a:ext>
            </a:extLst>
          </p:cNvPr>
          <p:cNvSpPr txBox="1"/>
          <p:nvPr/>
        </p:nvSpPr>
        <p:spPr>
          <a:xfrm>
            <a:off x="4006676" y="4343965"/>
            <a:ext cx="3962574" cy="483516"/>
          </a:xfrm>
          <a:prstGeom prst="rect">
            <a:avLst/>
          </a:prstGeom>
          <a:noFill/>
        </p:spPr>
        <p:txBody>
          <a:bodyPr wrap="none" lIns="360000" tIns="0" rIns="0" bIns="0" anchor="ctr" anchorCtr="0">
            <a:noAutofit/>
          </a:bodyPr>
          <a:lstStyle/>
          <a:p>
            <a:pPr algn="ctr"/>
            <a:r>
              <a:rPr lang="zh-CN" altLang="en-US" sz="2800" b="1" dirty="0">
                <a:solidFill>
                  <a:srgbClr val="EB3F3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手册解读</a:t>
            </a:r>
          </a:p>
        </p:txBody>
      </p:sp>
      <p:sp>
        <p:nvSpPr>
          <p:cNvPr id="67" name="TextBox 12">
            <a:extLst>
              <a:ext uri="{FF2B5EF4-FFF2-40B4-BE49-F238E27FC236}">
                <a16:creationId xmlns:a16="http://schemas.microsoft.com/office/drawing/2014/main" id="{41AFE515-AB09-48CD-9FB4-45B9A616F111}"/>
              </a:ext>
            </a:extLst>
          </p:cNvPr>
          <p:cNvSpPr txBox="1">
            <a:spLocks/>
          </p:cNvSpPr>
          <p:nvPr/>
        </p:nvSpPr>
        <p:spPr>
          <a:xfrm>
            <a:off x="5213961" y="5507662"/>
            <a:ext cx="3361778" cy="320368"/>
          </a:xfrm>
          <a:prstGeom prst="rect">
            <a:avLst/>
          </a:prstGeom>
        </p:spPr>
        <p:txBody>
          <a:bodyPr vert="horz" wrap="square" lIns="360000" tIns="0" rIns="0" bIns="0" anchor="ctr" anchorCtr="0">
            <a:noAutofit/>
          </a:bodyPr>
          <a:lstStyle/>
          <a:p>
            <a:pPr algn="l">
              <a:lnSpc>
                <a:spcPct val="120000"/>
              </a:lnSpc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他山之石，可以攻玉</a:t>
            </a:r>
          </a:p>
        </p:txBody>
      </p:sp>
      <p:pic>
        <p:nvPicPr>
          <p:cNvPr id="69" name="图片 68">
            <a:extLst>
              <a:ext uri="{FF2B5EF4-FFF2-40B4-BE49-F238E27FC236}">
                <a16:creationId xmlns:a16="http://schemas.microsoft.com/office/drawing/2014/main" id="{E5729840-66C9-4221-96E9-646F5FA7E2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4158" y="36331"/>
            <a:ext cx="6810375" cy="3686175"/>
          </a:xfrm>
          <a:prstGeom prst="rect">
            <a:avLst/>
          </a:prstGeom>
        </p:spPr>
      </p:pic>
      <p:pic>
        <p:nvPicPr>
          <p:cNvPr id="70" name="图片 69">
            <a:extLst>
              <a:ext uri="{FF2B5EF4-FFF2-40B4-BE49-F238E27FC236}">
                <a16:creationId xmlns:a16="http://schemas.microsoft.com/office/drawing/2014/main" id="{5DFEF113-3A3A-4122-8CCC-A9FDF9540A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8835390" y="4798061"/>
            <a:ext cx="3805831" cy="2059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33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6" name="直接连接符 115">
            <a:extLst>
              <a:ext uri="{FF2B5EF4-FFF2-40B4-BE49-F238E27FC236}">
                <a16:creationId xmlns:a16="http://schemas.microsoft.com/office/drawing/2014/main" id="{44A62E3E-77CB-4A0A-8530-D1FC46E5CF6F}"/>
              </a:ext>
            </a:extLst>
          </p:cNvPr>
          <p:cNvCxnSpPr>
            <a:cxnSpLocks/>
          </p:cNvCxnSpPr>
          <p:nvPr/>
        </p:nvCxnSpPr>
        <p:spPr>
          <a:xfrm>
            <a:off x="2272292" y="2319082"/>
            <a:ext cx="0" cy="0"/>
          </a:xfrm>
          <a:prstGeom prst="line">
            <a:avLst/>
          </a:prstGeom>
          <a:ln w="19050">
            <a:solidFill>
              <a:srgbClr val="F7D9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D374CAD5-4906-4106-A8CE-26F2CA0AF09C}"/>
              </a:ext>
            </a:extLst>
          </p:cNvPr>
          <p:cNvGrpSpPr/>
          <p:nvPr/>
        </p:nvGrpSpPr>
        <p:grpSpPr>
          <a:xfrm>
            <a:off x="3299417" y="1349085"/>
            <a:ext cx="1197595" cy="1197595"/>
            <a:chOff x="2862912" y="1786005"/>
            <a:chExt cx="958850" cy="958850"/>
          </a:xfrm>
        </p:grpSpPr>
        <p:sp>
          <p:nvSpPr>
            <p:cNvPr id="122" name="椭圆 121">
              <a:extLst>
                <a:ext uri="{FF2B5EF4-FFF2-40B4-BE49-F238E27FC236}">
                  <a16:creationId xmlns:a16="http://schemas.microsoft.com/office/drawing/2014/main" id="{80F17236-A675-4779-A161-34D46FC0CAFF}"/>
                </a:ext>
              </a:extLst>
            </p:cNvPr>
            <p:cNvSpPr/>
            <p:nvPr/>
          </p:nvSpPr>
          <p:spPr bwMode="auto">
            <a:xfrm>
              <a:off x="2862912" y="1786005"/>
              <a:ext cx="958850" cy="958850"/>
            </a:xfrm>
            <a:prstGeom prst="ellipse">
              <a:avLst/>
            </a:prstGeom>
            <a:solidFill>
              <a:srgbClr val="FFC000"/>
            </a:solidFill>
            <a:ln w="31750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101600" dir="5400000" algn="t" rotWithShape="0">
                <a:schemeClr val="tx1">
                  <a:lumMod val="85000"/>
                  <a:lumOff val="15000"/>
                  <a:alpha val="33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3" name="文本框 122">
              <a:extLst>
                <a:ext uri="{FF2B5EF4-FFF2-40B4-BE49-F238E27FC236}">
                  <a16:creationId xmlns:a16="http://schemas.microsoft.com/office/drawing/2014/main" id="{21F54FC3-6AE9-4DAF-9EA2-32E541911DA1}"/>
                </a:ext>
              </a:extLst>
            </p:cNvPr>
            <p:cNvSpPr txBox="1"/>
            <p:nvPr/>
          </p:nvSpPr>
          <p:spPr>
            <a:xfrm>
              <a:off x="3061528" y="2006688"/>
              <a:ext cx="517483" cy="517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defRPr/>
              </a:pPr>
              <a:r>
                <a:rPr lang="zh-CN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编程</a:t>
              </a:r>
              <a:endPara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defRPr/>
              </a:pPr>
              <a:r>
                <a:rPr lang="zh-CN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规约</a:t>
              </a:r>
              <a:endPara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5" name="椭圆 124">
            <a:extLst>
              <a:ext uri="{FF2B5EF4-FFF2-40B4-BE49-F238E27FC236}">
                <a16:creationId xmlns:a16="http://schemas.microsoft.com/office/drawing/2014/main" id="{7B52D5B7-C5E8-4092-8780-581BAF5F4AD4}"/>
              </a:ext>
            </a:extLst>
          </p:cNvPr>
          <p:cNvSpPr/>
          <p:nvPr/>
        </p:nvSpPr>
        <p:spPr bwMode="auto">
          <a:xfrm>
            <a:off x="4157347" y="3368834"/>
            <a:ext cx="1197595" cy="1197595"/>
          </a:xfrm>
          <a:prstGeom prst="ellipse">
            <a:avLst/>
          </a:prstGeom>
          <a:solidFill>
            <a:srgbClr val="30BAA0"/>
          </a:solidFill>
          <a:ln w="31750" cap="flat">
            <a:gradFill>
              <a:gsLst>
                <a:gs pos="0">
                  <a:schemeClr val="bg1"/>
                </a:gs>
                <a:gs pos="100000">
                  <a:srgbClr val="DDDDDD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101600" dir="5400000" algn="t" rotWithShape="0">
              <a:schemeClr val="tx1">
                <a:lumMod val="85000"/>
                <a:lumOff val="15000"/>
                <a:alpha val="33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altLang="zh-CN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128" name="椭圆 127">
            <a:extLst>
              <a:ext uri="{FF2B5EF4-FFF2-40B4-BE49-F238E27FC236}">
                <a16:creationId xmlns:a16="http://schemas.microsoft.com/office/drawing/2014/main" id="{8B614845-7EC0-4F37-8519-22D70019D5E3}"/>
              </a:ext>
            </a:extLst>
          </p:cNvPr>
          <p:cNvSpPr/>
          <p:nvPr/>
        </p:nvSpPr>
        <p:spPr bwMode="auto">
          <a:xfrm>
            <a:off x="3514729" y="5074496"/>
            <a:ext cx="1195612" cy="1197595"/>
          </a:xfrm>
          <a:prstGeom prst="ellipse">
            <a:avLst/>
          </a:prstGeom>
          <a:solidFill>
            <a:srgbClr val="92D050"/>
          </a:solidFill>
          <a:ln w="31750" cap="flat">
            <a:gradFill>
              <a:gsLst>
                <a:gs pos="0">
                  <a:schemeClr val="bg1"/>
                </a:gs>
                <a:gs pos="100000">
                  <a:srgbClr val="DDDDDD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101600" dir="5400000" algn="t" rotWithShape="0">
              <a:schemeClr val="tx1">
                <a:lumMod val="85000"/>
                <a:lumOff val="15000"/>
                <a:alpha val="33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grpSp>
        <p:nvGrpSpPr>
          <p:cNvPr id="130" name="组合 129">
            <a:extLst>
              <a:ext uri="{FF2B5EF4-FFF2-40B4-BE49-F238E27FC236}">
                <a16:creationId xmlns:a16="http://schemas.microsoft.com/office/drawing/2014/main" id="{735BBED7-2F34-4895-A46C-995277842DA2}"/>
              </a:ext>
            </a:extLst>
          </p:cNvPr>
          <p:cNvGrpSpPr/>
          <p:nvPr/>
        </p:nvGrpSpPr>
        <p:grpSpPr>
          <a:xfrm>
            <a:off x="4751383" y="1488389"/>
            <a:ext cx="5654713" cy="1301549"/>
            <a:chOff x="3980318" y="1716774"/>
            <a:chExt cx="4527426" cy="1042080"/>
          </a:xfrm>
        </p:grpSpPr>
        <p:cxnSp>
          <p:nvCxnSpPr>
            <p:cNvPr id="131" name="直接连接符 130">
              <a:extLst>
                <a:ext uri="{FF2B5EF4-FFF2-40B4-BE49-F238E27FC236}">
                  <a16:creationId xmlns:a16="http://schemas.microsoft.com/office/drawing/2014/main" id="{222B4C26-6391-4F96-9858-362D49337361}"/>
                </a:ext>
              </a:extLst>
            </p:cNvPr>
            <p:cNvCxnSpPr>
              <a:cxnSpLocks/>
            </p:cNvCxnSpPr>
            <p:nvPr/>
          </p:nvCxnSpPr>
          <p:spPr>
            <a:xfrm>
              <a:off x="3980318" y="2251530"/>
              <a:ext cx="640382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左中括号 131">
              <a:extLst>
                <a:ext uri="{FF2B5EF4-FFF2-40B4-BE49-F238E27FC236}">
                  <a16:creationId xmlns:a16="http://schemas.microsoft.com/office/drawing/2014/main" id="{DF35B39D-E645-4DED-89F9-E5E818B3C96C}"/>
                </a:ext>
              </a:extLst>
            </p:cNvPr>
            <p:cNvSpPr/>
            <p:nvPr/>
          </p:nvSpPr>
          <p:spPr>
            <a:xfrm>
              <a:off x="4741097" y="1716774"/>
              <a:ext cx="123825" cy="1042080"/>
            </a:xfrm>
            <a:prstGeom prst="leftBracket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D1D706B0-AC3A-4B01-8E56-60E6E6D227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3577" y="1728377"/>
              <a:ext cx="3454167" cy="655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marL="108000" indent="-171450">
                <a:lnSpc>
                  <a:spcPct val="150000"/>
                </a:lnSpc>
                <a:spcBef>
                  <a:spcPts val="600"/>
                </a:spcBef>
                <a:buFont typeface="Wingdings" panose="05000000000000000000" pitchFamily="2" charset="2"/>
                <a:buChar char="l"/>
                <a:defRPr/>
              </a:pP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Hash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初始化时，建议指定初始值大小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08000" indent="-171450">
                <a:lnSpc>
                  <a:spcPct val="150000"/>
                </a:lnSpc>
                <a:spcBef>
                  <a:spcPts val="600"/>
                </a:spcBef>
                <a:buFont typeface="Wingdings" panose="05000000000000000000" pitchFamily="2" charset="2"/>
                <a:buChar char="l"/>
                <a:defRPr/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谨慎使用</a:t>
              </a:r>
              <a:r>
                <a:rPr lang="en-US" altLang="zh-CN" sz="11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ArrayList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中的</a:t>
              </a:r>
              <a:r>
                <a:rPr lang="en-US" altLang="zh-CN" sz="11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subList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08000" indent="-171450">
                <a:lnSpc>
                  <a:spcPct val="150000"/>
                </a:lnSpc>
                <a:spcBef>
                  <a:spcPts val="600"/>
                </a:spcBef>
                <a:buFont typeface="Wingdings" panose="05000000000000000000" pitchFamily="2" charset="2"/>
                <a:buChar char="l"/>
                <a:defRPr/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不要在</a:t>
              </a: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for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循环中使用‘</a:t>
              </a: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’拼接字符串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08000" indent="-171450">
                <a:lnSpc>
                  <a:spcPct val="150000"/>
                </a:lnSpc>
                <a:spcBef>
                  <a:spcPts val="600"/>
                </a:spcBef>
                <a:buFont typeface="Wingdings" panose="05000000000000000000" pitchFamily="2" charset="2"/>
                <a:buChar char="l"/>
                <a:defRPr/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禁止在</a:t>
              </a: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foreach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循环中进行集合的</a:t>
              </a: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remove</a:t>
              </a:r>
            </a:p>
            <a:p>
              <a:pPr marL="108000" indent="-171450">
                <a:lnSpc>
                  <a:spcPct val="150000"/>
                </a:lnSpc>
                <a:spcBef>
                  <a:spcPts val="600"/>
                </a:spcBef>
                <a:buFont typeface="Wingdings" panose="05000000000000000000" pitchFamily="2" charset="2"/>
                <a:buChar char="l"/>
                <a:defRPr/>
              </a:pP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08000" indent="-171450">
                <a:lnSpc>
                  <a:spcPct val="150000"/>
                </a:lnSpc>
                <a:spcBef>
                  <a:spcPts val="600"/>
                </a:spcBef>
                <a:buFont typeface="Wingdings" panose="05000000000000000000" pitchFamily="2" charset="2"/>
                <a:buChar char="l"/>
                <a:defRPr/>
              </a:pP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08000" indent="-171450">
                <a:lnSpc>
                  <a:spcPct val="150000"/>
                </a:lnSpc>
                <a:spcBef>
                  <a:spcPts val="600"/>
                </a:spcBef>
                <a:buFont typeface="Wingdings" panose="05000000000000000000" pitchFamily="2" charset="2"/>
                <a:buChar char="l"/>
                <a:defRPr/>
              </a:pP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4" name="组合 133">
            <a:extLst>
              <a:ext uri="{FF2B5EF4-FFF2-40B4-BE49-F238E27FC236}">
                <a16:creationId xmlns:a16="http://schemas.microsoft.com/office/drawing/2014/main" id="{6293339E-A1B1-4C10-B1A6-801008FD3D07}"/>
              </a:ext>
            </a:extLst>
          </p:cNvPr>
          <p:cNvGrpSpPr/>
          <p:nvPr/>
        </p:nvGrpSpPr>
        <p:grpSpPr>
          <a:xfrm>
            <a:off x="5661668" y="3353649"/>
            <a:ext cx="5286077" cy="1236401"/>
            <a:chOff x="5453518" y="3309485"/>
            <a:chExt cx="4232281" cy="989920"/>
          </a:xfrm>
        </p:grpSpPr>
        <p:cxnSp>
          <p:nvCxnSpPr>
            <p:cNvPr id="135" name="直接连接符 134">
              <a:extLst>
                <a:ext uri="{FF2B5EF4-FFF2-40B4-BE49-F238E27FC236}">
                  <a16:creationId xmlns:a16="http://schemas.microsoft.com/office/drawing/2014/main" id="{F23C8F92-0650-4154-82B5-F7D6517B6B5C}"/>
                </a:ext>
              </a:extLst>
            </p:cNvPr>
            <p:cNvCxnSpPr/>
            <p:nvPr/>
          </p:nvCxnSpPr>
          <p:spPr>
            <a:xfrm flipH="1">
              <a:off x="5453518" y="3806372"/>
              <a:ext cx="893762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左中括号 135">
              <a:extLst>
                <a:ext uri="{FF2B5EF4-FFF2-40B4-BE49-F238E27FC236}">
                  <a16:creationId xmlns:a16="http://schemas.microsoft.com/office/drawing/2014/main" id="{58375075-0B00-4CE9-A27A-C49FAC588E77}"/>
                </a:ext>
              </a:extLst>
            </p:cNvPr>
            <p:cNvSpPr/>
            <p:nvPr/>
          </p:nvSpPr>
          <p:spPr>
            <a:xfrm>
              <a:off x="6411915" y="3309485"/>
              <a:ext cx="123825" cy="989920"/>
            </a:xfrm>
            <a:prstGeom prst="leftBracket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7" name="Rectangle 5">
              <a:extLst>
                <a:ext uri="{FF2B5EF4-FFF2-40B4-BE49-F238E27FC236}">
                  <a16:creationId xmlns:a16="http://schemas.microsoft.com/office/drawing/2014/main" id="{A7D62C4F-1565-4A82-8EDD-6F9B96627C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00374" y="3321643"/>
              <a:ext cx="3085425" cy="744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marL="107997">
                <a:lnSpc>
                  <a:spcPct val="150000"/>
                </a:lnSpc>
                <a:spcBef>
                  <a:spcPts val="600"/>
                </a:spcBef>
                <a:defRPr/>
              </a:pP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小数类型为</a:t>
              </a: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decimal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，禁止使用</a:t>
              </a: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float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和</a:t>
              </a: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double</a:t>
              </a:r>
            </a:p>
            <a:p>
              <a:pPr marL="107997">
                <a:lnSpc>
                  <a:spcPct val="150000"/>
                </a:lnSpc>
                <a:spcBef>
                  <a:spcPts val="600"/>
                </a:spcBef>
                <a:defRPr/>
              </a:pP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禁止超过三张表的</a:t>
              </a: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join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，双表</a:t>
              </a: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join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要考虑用索引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07997">
                <a:lnSpc>
                  <a:spcPct val="150000"/>
                </a:lnSpc>
                <a:spcBef>
                  <a:spcPts val="600"/>
                </a:spcBef>
                <a:defRPr/>
              </a:pP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不要使用 </a:t>
              </a:r>
              <a:r>
                <a:rPr lang="en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count(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列名</a:t>
              </a: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或 </a:t>
              </a:r>
              <a:r>
                <a:rPr lang="en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count(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常量</a:t>
              </a: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来替代 </a:t>
              </a:r>
              <a:r>
                <a:rPr lang="en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count(*)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07997">
                <a:lnSpc>
                  <a:spcPct val="150000"/>
                </a:lnSpc>
                <a:spcBef>
                  <a:spcPts val="600"/>
                </a:spcBef>
                <a:defRPr/>
              </a:pP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不要使用</a:t>
              </a: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select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* 作为查询的字段列表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07997">
                <a:lnSpc>
                  <a:spcPct val="150000"/>
                </a:lnSpc>
                <a:spcBef>
                  <a:spcPts val="600"/>
                </a:spcBef>
                <a:defRPr/>
              </a:pP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8" name="组合 137">
            <a:extLst>
              <a:ext uri="{FF2B5EF4-FFF2-40B4-BE49-F238E27FC236}">
                <a16:creationId xmlns:a16="http://schemas.microsoft.com/office/drawing/2014/main" id="{F45EDCF3-0A77-4232-8074-AAE578583AA9}"/>
              </a:ext>
            </a:extLst>
          </p:cNvPr>
          <p:cNvGrpSpPr/>
          <p:nvPr/>
        </p:nvGrpSpPr>
        <p:grpSpPr>
          <a:xfrm>
            <a:off x="4975572" y="5285928"/>
            <a:ext cx="5607438" cy="1284850"/>
            <a:chOff x="4333875" y="4828999"/>
            <a:chExt cx="4489577" cy="1028711"/>
          </a:xfrm>
        </p:grpSpPr>
        <p:cxnSp>
          <p:nvCxnSpPr>
            <p:cNvPr id="139" name="直接连接符 138">
              <a:extLst>
                <a:ext uri="{FF2B5EF4-FFF2-40B4-BE49-F238E27FC236}">
                  <a16:creationId xmlns:a16="http://schemas.microsoft.com/office/drawing/2014/main" id="{F93B2726-8ECC-498D-9BE7-D753E565059C}"/>
                </a:ext>
              </a:extLst>
            </p:cNvPr>
            <p:cNvCxnSpPr/>
            <p:nvPr/>
          </p:nvCxnSpPr>
          <p:spPr>
            <a:xfrm flipH="1">
              <a:off x="4333875" y="5361443"/>
              <a:ext cx="893763" cy="0"/>
            </a:xfrm>
            <a:prstGeom prst="line">
              <a:avLst/>
            </a:prstGeom>
            <a:ln w="190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左中括号 139">
              <a:extLst>
                <a:ext uri="{FF2B5EF4-FFF2-40B4-BE49-F238E27FC236}">
                  <a16:creationId xmlns:a16="http://schemas.microsoft.com/office/drawing/2014/main" id="{DE4871DC-B36E-474B-BA1E-98864138E22A}"/>
                </a:ext>
              </a:extLst>
            </p:cNvPr>
            <p:cNvSpPr/>
            <p:nvPr/>
          </p:nvSpPr>
          <p:spPr>
            <a:xfrm>
              <a:off x="5327650" y="4865176"/>
              <a:ext cx="123825" cy="992534"/>
            </a:xfrm>
            <a:prstGeom prst="leftBracket">
              <a:avLst/>
            </a:prstGeom>
            <a:ln w="190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1" name="Rectangle 5">
              <a:extLst>
                <a:ext uri="{FF2B5EF4-FFF2-40B4-BE49-F238E27FC236}">
                  <a16:creationId xmlns:a16="http://schemas.microsoft.com/office/drawing/2014/main" id="{F5808C21-B60C-4281-AB40-D361981331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487" y="4828999"/>
              <a:ext cx="3271965" cy="10114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marL="107997">
                <a:lnSpc>
                  <a:spcPct val="150000"/>
                </a:lnSpc>
                <a:spcBef>
                  <a:spcPts val="600"/>
                </a:spcBef>
                <a:defRPr/>
              </a:pP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●@Transactional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事务不要滥用。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07997">
                <a:lnSpc>
                  <a:spcPct val="150000"/>
                </a:lnSpc>
                <a:spcBef>
                  <a:spcPts val="600"/>
                </a:spcBef>
                <a:defRPr/>
              </a:pP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应用中不可直接使用日志系统</a:t>
              </a: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API(log4j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en-US" altLang="zh-CN" sz="11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logback</a:t>
              </a: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</a:p>
            <a:p>
              <a:pPr marL="107997">
                <a:lnSpc>
                  <a:spcPct val="150000"/>
                </a:lnSpc>
                <a:spcBef>
                  <a:spcPts val="600"/>
                </a:spcBef>
                <a:defRPr/>
              </a:pP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对多个资源加锁时，要保持一致的加锁顺序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07997">
                <a:lnSpc>
                  <a:spcPct val="150000"/>
                </a:lnSpc>
                <a:spcBef>
                  <a:spcPts val="600"/>
                </a:spcBef>
                <a:defRPr/>
              </a:pP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</a:t>
              </a: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双重校验锁实现单例要将目标对象声明为</a:t>
              </a: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volatile</a:t>
              </a:r>
              <a:endPara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C57EBC09-1740-4FEF-8B9E-FEEF8CDA50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222" y="-340260"/>
            <a:ext cx="3657298" cy="3657298"/>
          </a:xfrm>
          <a:prstGeom prst="rect">
            <a:avLst/>
          </a:prstGeom>
        </p:spPr>
      </p:pic>
      <p:grpSp>
        <p:nvGrpSpPr>
          <p:cNvPr id="42" name="组合 55">
            <a:extLst>
              <a:ext uri="{FF2B5EF4-FFF2-40B4-BE49-F238E27FC236}">
                <a16:creationId xmlns:a16="http://schemas.microsoft.com/office/drawing/2014/main" id="{419584AE-8E96-407B-AF2D-6EBF3D611583}"/>
              </a:ext>
            </a:extLst>
          </p:cNvPr>
          <p:cNvGrpSpPr/>
          <p:nvPr/>
        </p:nvGrpSpPr>
        <p:grpSpPr bwMode="auto">
          <a:xfrm>
            <a:off x="4193818" y="177245"/>
            <a:ext cx="3573065" cy="696471"/>
            <a:chOff x="3791743" y="5346472"/>
            <a:chExt cx="5833187" cy="1152803"/>
          </a:xfrm>
          <a:effectLst/>
        </p:grpSpPr>
        <p:sp>
          <p:nvSpPr>
            <p:cNvPr id="43" name="任意多边形 166">
              <a:extLst>
                <a:ext uri="{FF2B5EF4-FFF2-40B4-BE49-F238E27FC236}">
                  <a16:creationId xmlns:a16="http://schemas.microsoft.com/office/drawing/2014/main" id="{7840409A-00E7-4863-871C-C523E1DD4C9C}"/>
                </a:ext>
              </a:extLst>
            </p:cNvPr>
            <p:cNvSpPr/>
            <p:nvPr/>
          </p:nvSpPr>
          <p:spPr>
            <a:xfrm>
              <a:off x="3791743" y="5347083"/>
              <a:ext cx="5833187" cy="1152192"/>
            </a:xfrm>
            <a:custGeom>
              <a:avLst/>
              <a:gdLst>
                <a:gd name="connsiteX0" fmla="*/ 619854 w 5832648"/>
                <a:gd name="connsiteY0" fmla="*/ 172234 h 1152128"/>
                <a:gd name="connsiteX1" fmla="*/ 247759 w 5832648"/>
                <a:gd name="connsiteY1" fmla="*/ 418875 h 1152128"/>
                <a:gd name="connsiteX2" fmla="*/ 216024 w 5832648"/>
                <a:gd name="connsiteY2" fmla="*/ 576064 h 1152128"/>
                <a:gd name="connsiteX3" fmla="*/ 216024 w 5832648"/>
                <a:gd name="connsiteY3" fmla="*/ 576063 h 1152128"/>
                <a:gd name="connsiteX4" fmla="*/ 216024 w 5832648"/>
                <a:gd name="connsiteY4" fmla="*/ 576064 h 1152128"/>
                <a:gd name="connsiteX5" fmla="*/ 216024 w 5832648"/>
                <a:gd name="connsiteY5" fmla="*/ 576064 h 1152128"/>
                <a:gd name="connsiteX6" fmla="*/ 247759 w 5832648"/>
                <a:gd name="connsiteY6" fmla="*/ 733252 h 1152128"/>
                <a:gd name="connsiteX7" fmla="*/ 619854 w 5832648"/>
                <a:gd name="connsiteY7" fmla="*/ 979893 h 1152128"/>
                <a:gd name="connsiteX8" fmla="*/ 5212794 w 5832648"/>
                <a:gd name="connsiteY8" fmla="*/ 979894 h 1152128"/>
                <a:gd name="connsiteX9" fmla="*/ 5616624 w 5832648"/>
                <a:gd name="connsiteY9" fmla="*/ 576064 h 1152128"/>
                <a:gd name="connsiteX10" fmla="*/ 5616625 w 5832648"/>
                <a:gd name="connsiteY10" fmla="*/ 576064 h 1152128"/>
                <a:gd name="connsiteX11" fmla="*/ 5212795 w 5832648"/>
                <a:gd name="connsiteY11" fmla="*/ 172234 h 1152128"/>
                <a:gd name="connsiteX12" fmla="*/ 576064 w 5832648"/>
                <a:gd name="connsiteY12" fmla="*/ 0 h 1152128"/>
                <a:gd name="connsiteX13" fmla="*/ 5256584 w 5832648"/>
                <a:gd name="connsiteY13" fmla="*/ 0 h 1152128"/>
                <a:gd name="connsiteX14" fmla="*/ 5832648 w 5832648"/>
                <a:gd name="connsiteY14" fmla="*/ 576064 h 1152128"/>
                <a:gd name="connsiteX15" fmla="*/ 5256584 w 5832648"/>
                <a:gd name="connsiteY15" fmla="*/ 1152128 h 1152128"/>
                <a:gd name="connsiteX16" fmla="*/ 576064 w 5832648"/>
                <a:gd name="connsiteY16" fmla="*/ 1152128 h 1152128"/>
                <a:gd name="connsiteX17" fmla="*/ 0 w 5832648"/>
                <a:gd name="connsiteY17" fmla="*/ 576064 h 1152128"/>
                <a:gd name="connsiteX18" fmla="*/ 576064 w 5832648"/>
                <a:gd name="connsiteY18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32648" h="1152128">
                  <a:moveTo>
                    <a:pt x="619854" y="172234"/>
                  </a:moveTo>
                  <a:cubicBezTo>
                    <a:pt x="452583" y="172234"/>
                    <a:pt x="309064" y="273935"/>
                    <a:pt x="247759" y="418875"/>
                  </a:cubicBezTo>
                  <a:lnTo>
                    <a:pt x="216024" y="576064"/>
                  </a:lnTo>
                  <a:lnTo>
                    <a:pt x="216024" y="576063"/>
                  </a:lnTo>
                  <a:lnTo>
                    <a:pt x="216024" y="576064"/>
                  </a:lnTo>
                  <a:lnTo>
                    <a:pt x="216024" y="576064"/>
                  </a:lnTo>
                  <a:lnTo>
                    <a:pt x="247759" y="733252"/>
                  </a:lnTo>
                  <a:cubicBezTo>
                    <a:pt x="309064" y="878193"/>
                    <a:pt x="452583" y="979893"/>
                    <a:pt x="619854" y="979893"/>
                  </a:cubicBezTo>
                  <a:lnTo>
                    <a:pt x="5212794" y="979894"/>
                  </a:lnTo>
                  <a:cubicBezTo>
                    <a:pt x="5435823" y="979894"/>
                    <a:pt x="5616624" y="799093"/>
                    <a:pt x="5616624" y="576064"/>
                  </a:cubicBezTo>
                  <a:lnTo>
                    <a:pt x="5616625" y="576064"/>
                  </a:lnTo>
                  <a:cubicBezTo>
                    <a:pt x="5616625" y="353035"/>
                    <a:pt x="5435824" y="172234"/>
                    <a:pt x="5212795" y="172234"/>
                  </a:cubicBezTo>
                  <a:close/>
                  <a:moveTo>
                    <a:pt x="576064" y="0"/>
                  </a:moveTo>
                  <a:lnTo>
                    <a:pt x="5256584" y="0"/>
                  </a:lnTo>
                  <a:cubicBezTo>
                    <a:pt x="5574735" y="0"/>
                    <a:pt x="5832648" y="257913"/>
                    <a:pt x="5832648" y="576064"/>
                  </a:cubicBezTo>
                  <a:cubicBezTo>
                    <a:pt x="5832648" y="894215"/>
                    <a:pt x="5574735" y="1152128"/>
                    <a:pt x="5256584" y="1152128"/>
                  </a:cubicBezTo>
                  <a:lnTo>
                    <a:pt x="576064" y="1152128"/>
                  </a:lnTo>
                  <a:cubicBezTo>
                    <a:pt x="257913" y="1152128"/>
                    <a:pt x="0" y="894215"/>
                    <a:pt x="0" y="576064"/>
                  </a:cubicBezTo>
                  <a:cubicBezTo>
                    <a:pt x="0" y="257913"/>
                    <a:pt x="257913" y="0"/>
                    <a:pt x="5760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 dirty="0">
                <a:cs typeface="+mn-ea"/>
                <a:sym typeface="+mn-lt"/>
              </a:endParaRPr>
            </a:p>
          </p:txBody>
        </p:sp>
        <p:sp>
          <p:nvSpPr>
            <p:cNvPr id="44" name="圆角矩形 165">
              <a:extLst>
                <a:ext uri="{FF2B5EF4-FFF2-40B4-BE49-F238E27FC236}">
                  <a16:creationId xmlns:a16="http://schemas.microsoft.com/office/drawing/2014/main" id="{3D664BB7-062C-4CC4-A1B2-533C7883A37B}"/>
                </a:ext>
              </a:extLst>
            </p:cNvPr>
            <p:cNvSpPr/>
            <p:nvPr/>
          </p:nvSpPr>
          <p:spPr>
            <a:xfrm>
              <a:off x="4007769" y="5518706"/>
              <a:ext cx="5400600" cy="8076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gradFill flip="none" rotWithShape="1">
                <a:gsLst>
                  <a:gs pos="100000">
                    <a:schemeClr val="bg1"/>
                  </a:gs>
                  <a:gs pos="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dist">
                <a:buNone/>
              </a:pPr>
              <a:r>
                <a:rPr lang="zh-CN" altLang="en-US" b="1" dirty="0">
                  <a:solidFill>
                    <a:srgbClr val="2AB7AE"/>
                  </a:solidFill>
                  <a:cs typeface="+mn-ea"/>
                  <a:sym typeface="+mn-lt"/>
                </a:rPr>
                <a:t>手册解读</a:t>
              </a:r>
            </a:p>
          </p:txBody>
        </p:sp>
        <p:sp>
          <p:nvSpPr>
            <p:cNvPr id="45" name="圆角矩形 167">
              <a:extLst>
                <a:ext uri="{FF2B5EF4-FFF2-40B4-BE49-F238E27FC236}">
                  <a16:creationId xmlns:a16="http://schemas.microsoft.com/office/drawing/2014/main" id="{CD9D4D8A-3806-4360-A766-85517104D089}"/>
                </a:ext>
              </a:extLst>
            </p:cNvPr>
            <p:cNvSpPr/>
            <p:nvPr/>
          </p:nvSpPr>
          <p:spPr>
            <a:xfrm>
              <a:off x="3791744" y="5346472"/>
              <a:ext cx="5832649" cy="1152127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>
                <a:cs typeface="+mn-ea"/>
                <a:sym typeface="+mn-lt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4EB26CCE-DC13-F219-606D-B8F07184078C}"/>
              </a:ext>
            </a:extLst>
          </p:cNvPr>
          <p:cNvSpPr txBox="1"/>
          <p:nvPr/>
        </p:nvSpPr>
        <p:spPr>
          <a:xfrm>
            <a:off x="4326143" y="3660166"/>
            <a:ext cx="8771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数据库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defRPr/>
            </a:pPr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规约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65386F7-E43D-A846-E4A9-069886677680}"/>
              </a:ext>
            </a:extLst>
          </p:cNvPr>
          <p:cNvSpPr txBox="1"/>
          <p:nvPr/>
        </p:nvSpPr>
        <p:spPr>
          <a:xfrm>
            <a:off x="3789369" y="5388583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其他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defRPr/>
            </a:pPr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规约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3819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47">
            <a:extLst>
              <a:ext uri="{FF2B5EF4-FFF2-40B4-BE49-F238E27FC236}">
                <a16:creationId xmlns:a16="http://schemas.microsoft.com/office/drawing/2014/main" id="{E15926D2-3916-4E6E-825C-3B707E35DB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541" y="781860"/>
            <a:ext cx="2504846" cy="2294870"/>
          </a:xfrm>
          <a:prstGeom prst="rect">
            <a:avLst/>
          </a:prstGeom>
        </p:spPr>
      </p:pic>
      <p:sp>
        <p:nvSpPr>
          <p:cNvPr id="49" name="矩形 48">
            <a:extLst>
              <a:ext uri="{FF2B5EF4-FFF2-40B4-BE49-F238E27FC236}">
                <a16:creationId xmlns:a16="http://schemas.microsoft.com/office/drawing/2014/main" id="{FF89318D-08E9-4EAB-9552-EC989CC4C800}"/>
              </a:ext>
            </a:extLst>
          </p:cNvPr>
          <p:cNvSpPr/>
          <p:nvPr/>
        </p:nvSpPr>
        <p:spPr>
          <a:xfrm>
            <a:off x="5413584" y="1397151"/>
            <a:ext cx="114875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6600" b="1" dirty="0">
                <a:solidFill>
                  <a:srgbClr val="7030A0"/>
                </a:solidFill>
                <a:ea typeface="微软雅黑" panose="020B0503020204020204" pitchFamily="34" charset="-122"/>
                <a:cs typeface="+mn-ea"/>
                <a:sym typeface="+mn-lt"/>
              </a:rPr>
              <a:t>03</a:t>
            </a:r>
            <a:endParaRPr lang="zh-CN" altLang="en-US" sz="6600" b="1" dirty="0">
              <a:solidFill>
                <a:srgbClr val="7030A0"/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64" name="图片 63">
            <a:extLst>
              <a:ext uri="{FF2B5EF4-FFF2-40B4-BE49-F238E27FC236}">
                <a16:creationId xmlns:a16="http://schemas.microsoft.com/office/drawing/2014/main" id="{11827866-6E20-49A2-B7EB-324412CE9D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9597" y="3939947"/>
            <a:ext cx="5460610" cy="1277004"/>
          </a:xfrm>
          <a:prstGeom prst="rect">
            <a:avLst/>
          </a:prstGeom>
        </p:spPr>
      </p:pic>
      <p:sp>
        <p:nvSpPr>
          <p:cNvPr id="66" name="TextBox 11">
            <a:extLst>
              <a:ext uri="{FF2B5EF4-FFF2-40B4-BE49-F238E27FC236}">
                <a16:creationId xmlns:a16="http://schemas.microsoft.com/office/drawing/2014/main" id="{7AB29AB0-B956-47CE-BEA3-961963200F37}"/>
              </a:ext>
            </a:extLst>
          </p:cNvPr>
          <p:cNvSpPr txBox="1"/>
          <p:nvPr/>
        </p:nvSpPr>
        <p:spPr>
          <a:xfrm>
            <a:off x="4006676" y="4343965"/>
            <a:ext cx="3962574" cy="483516"/>
          </a:xfrm>
          <a:prstGeom prst="rect">
            <a:avLst/>
          </a:prstGeom>
          <a:noFill/>
        </p:spPr>
        <p:txBody>
          <a:bodyPr wrap="none" lIns="360000" tIns="0" rIns="0" bIns="0" anchor="ctr" anchorCtr="0">
            <a:noAutofit/>
          </a:bodyPr>
          <a:lstStyle/>
          <a:p>
            <a:pPr algn="ctr"/>
            <a:r>
              <a:rPr lang="zh-CN" altLang="en-US" sz="2800" b="1" dirty="0">
                <a:solidFill>
                  <a:srgbClr val="EB3F3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新版特性</a:t>
            </a:r>
          </a:p>
        </p:txBody>
      </p:sp>
      <p:sp>
        <p:nvSpPr>
          <p:cNvPr id="67" name="TextBox 12">
            <a:extLst>
              <a:ext uri="{FF2B5EF4-FFF2-40B4-BE49-F238E27FC236}">
                <a16:creationId xmlns:a16="http://schemas.microsoft.com/office/drawing/2014/main" id="{41AFE515-AB09-48CD-9FB4-45B9A616F111}"/>
              </a:ext>
            </a:extLst>
          </p:cNvPr>
          <p:cNvSpPr txBox="1">
            <a:spLocks/>
          </p:cNvSpPr>
          <p:nvPr/>
        </p:nvSpPr>
        <p:spPr>
          <a:xfrm>
            <a:off x="5120470" y="5507662"/>
            <a:ext cx="2977054" cy="320368"/>
          </a:xfrm>
          <a:prstGeom prst="rect">
            <a:avLst/>
          </a:prstGeom>
        </p:spPr>
        <p:txBody>
          <a:bodyPr vert="horz" wrap="square" lIns="360000" tIns="0" rIns="0" bIns="0" anchor="ctr" anchorCtr="0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+mn-ea"/>
                <a:sym typeface="+mn-lt"/>
              </a:rPr>
              <a:t>脚踏实地、仰望星空</a:t>
            </a:r>
          </a:p>
        </p:txBody>
      </p:sp>
      <p:pic>
        <p:nvPicPr>
          <p:cNvPr id="69" name="图片 68">
            <a:extLst>
              <a:ext uri="{FF2B5EF4-FFF2-40B4-BE49-F238E27FC236}">
                <a16:creationId xmlns:a16="http://schemas.microsoft.com/office/drawing/2014/main" id="{E5729840-66C9-4221-96E9-646F5FA7E2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4158" y="36331"/>
            <a:ext cx="6810375" cy="3686175"/>
          </a:xfrm>
          <a:prstGeom prst="rect">
            <a:avLst/>
          </a:prstGeom>
        </p:spPr>
      </p:pic>
      <p:pic>
        <p:nvPicPr>
          <p:cNvPr id="70" name="图片 69">
            <a:extLst>
              <a:ext uri="{FF2B5EF4-FFF2-40B4-BE49-F238E27FC236}">
                <a16:creationId xmlns:a16="http://schemas.microsoft.com/office/drawing/2014/main" id="{5DFEF113-3A3A-4122-8CCC-A9FDF9540A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8835390" y="4798061"/>
            <a:ext cx="3805831" cy="2059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63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图片 68">
            <a:extLst>
              <a:ext uri="{FF2B5EF4-FFF2-40B4-BE49-F238E27FC236}">
                <a16:creationId xmlns:a16="http://schemas.microsoft.com/office/drawing/2014/main" id="{B3A3A425-C41E-4B27-97C9-A402CE44E2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4158" y="43729"/>
            <a:ext cx="6810375" cy="3686175"/>
          </a:xfrm>
          <a:prstGeom prst="rect">
            <a:avLst/>
          </a:prstGeom>
        </p:spPr>
      </p:pic>
      <p:pic>
        <p:nvPicPr>
          <p:cNvPr id="117" name="图片 116">
            <a:extLst>
              <a:ext uri="{FF2B5EF4-FFF2-40B4-BE49-F238E27FC236}">
                <a16:creationId xmlns:a16="http://schemas.microsoft.com/office/drawing/2014/main" id="{C708B289-E5F9-4082-A91F-D87061A0FB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5095" y="-1460321"/>
            <a:ext cx="2236456" cy="3275095"/>
          </a:xfrm>
          <a:prstGeom prst="rect">
            <a:avLst/>
          </a:prstGeom>
        </p:spPr>
      </p:pic>
      <p:grpSp>
        <p:nvGrpSpPr>
          <p:cNvPr id="118" name="组合 55">
            <a:extLst>
              <a:ext uri="{FF2B5EF4-FFF2-40B4-BE49-F238E27FC236}">
                <a16:creationId xmlns:a16="http://schemas.microsoft.com/office/drawing/2014/main" id="{7CD5EA1E-7026-4009-B024-40C7442E937D}"/>
              </a:ext>
            </a:extLst>
          </p:cNvPr>
          <p:cNvGrpSpPr/>
          <p:nvPr/>
        </p:nvGrpSpPr>
        <p:grpSpPr bwMode="auto">
          <a:xfrm>
            <a:off x="4193488" y="177227"/>
            <a:ext cx="3573066" cy="696102"/>
            <a:chOff x="3791205" y="5346441"/>
            <a:chExt cx="5833188" cy="1152192"/>
          </a:xfrm>
        </p:grpSpPr>
        <p:sp>
          <p:nvSpPr>
            <p:cNvPr id="120" name="任意多边形 166">
              <a:extLst>
                <a:ext uri="{FF2B5EF4-FFF2-40B4-BE49-F238E27FC236}">
                  <a16:creationId xmlns:a16="http://schemas.microsoft.com/office/drawing/2014/main" id="{733973B6-8202-4DDB-BC62-B0DE889049C1}"/>
                </a:ext>
              </a:extLst>
            </p:cNvPr>
            <p:cNvSpPr/>
            <p:nvPr/>
          </p:nvSpPr>
          <p:spPr>
            <a:xfrm>
              <a:off x="3791205" y="5346441"/>
              <a:ext cx="5833186" cy="1152192"/>
            </a:xfrm>
            <a:custGeom>
              <a:avLst/>
              <a:gdLst>
                <a:gd name="connsiteX0" fmla="*/ 619854 w 5832648"/>
                <a:gd name="connsiteY0" fmla="*/ 172234 h 1152128"/>
                <a:gd name="connsiteX1" fmla="*/ 247759 w 5832648"/>
                <a:gd name="connsiteY1" fmla="*/ 418875 h 1152128"/>
                <a:gd name="connsiteX2" fmla="*/ 216024 w 5832648"/>
                <a:gd name="connsiteY2" fmla="*/ 576064 h 1152128"/>
                <a:gd name="connsiteX3" fmla="*/ 216024 w 5832648"/>
                <a:gd name="connsiteY3" fmla="*/ 576063 h 1152128"/>
                <a:gd name="connsiteX4" fmla="*/ 216024 w 5832648"/>
                <a:gd name="connsiteY4" fmla="*/ 576064 h 1152128"/>
                <a:gd name="connsiteX5" fmla="*/ 216024 w 5832648"/>
                <a:gd name="connsiteY5" fmla="*/ 576064 h 1152128"/>
                <a:gd name="connsiteX6" fmla="*/ 247759 w 5832648"/>
                <a:gd name="connsiteY6" fmla="*/ 733252 h 1152128"/>
                <a:gd name="connsiteX7" fmla="*/ 619854 w 5832648"/>
                <a:gd name="connsiteY7" fmla="*/ 979893 h 1152128"/>
                <a:gd name="connsiteX8" fmla="*/ 5212794 w 5832648"/>
                <a:gd name="connsiteY8" fmla="*/ 979894 h 1152128"/>
                <a:gd name="connsiteX9" fmla="*/ 5616624 w 5832648"/>
                <a:gd name="connsiteY9" fmla="*/ 576064 h 1152128"/>
                <a:gd name="connsiteX10" fmla="*/ 5616625 w 5832648"/>
                <a:gd name="connsiteY10" fmla="*/ 576064 h 1152128"/>
                <a:gd name="connsiteX11" fmla="*/ 5212795 w 5832648"/>
                <a:gd name="connsiteY11" fmla="*/ 172234 h 1152128"/>
                <a:gd name="connsiteX12" fmla="*/ 576064 w 5832648"/>
                <a:gd name="connsiteY12" fmla="*/ 0 h 1152128"/>
                <a:gd name="connsiteX13" fmla="*/ 5256584 w 5832648"/>
                <a:gd name="connsiteY13" fmla="*/ 0 h 1152128"/>
                <a:gd name="connsiteX14" fmla="*/ 5832648 w 5832648"/>
                <a:gd name="connsiteY14" fmla="*/ 576064 h 1152128"/>
                <a:gd name="connsiteX15" fmla="*/ 5256584 w 5832648"/>
                <a:gd name="connsiteY15" fmla="*/ 1152128 h 1152128"/>
                <a:gd name="connsiteX16" fmla="*/ 576064 w 5832648"/>
                <a:gd name="connsiteY16" fmla="*/ 1152128 h 1152128"/>
                <a:gd name="connsiteX17" fmla="*/ 0 w 5832648"/>
                <a:gd name="connsiteY17" fmla="*/ 576064 h 1152128"/>
                <a:gd name="connsiteX18" fmla="*/ 576064 w 5832648"/>
                <a:gd name="connsiteY18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32648" h="1152128">
                  <a:moveTo>
                    <a:pt x="619854" y="172234"/>
                  </a:moveTo>
                  <a:cubicBezTo>
                    <a:pt x="452583" y="172234"/>
                    <a:pt x="309064" y="273935"/>
                    <a:pt x="247759" y="418875"/>
                  </a:cubicBezTo>
                  <a:lnTo>
                    <a:pt x="216024" y="576064"/>
                  </a:lnTo>
                  <a:lnTo>
                    <a:pt x="216024" y="576063"/>
                  </a:lnTo>
                  <a:lnTo>
                    <a:pt x="216024" y="576064"/>
                  </a:lnTo>
                  <a:lnTo>
                    <a:pt x="216024" y="576064"/>
                  </a:lnTo>
                  <a:lnTo>
                    <a:pt x="247759" y="733252"/>
                  </a:lnTo>
                  <a:cubicBezTo>
                    <a:pt x="309064" y="878193"/>
                    <a:pt x="452583" y="979893"/>
                    <a:pt x="619854" y="979893"/>
                  </a:cubicBezTo>
                  <a:lnTo>
                    <a:pt x="5212794" y="979894"/>
                  </a:lnTo>
                  <a:cubicBezTo>
                    <a:pt x="5435823" y="979894"/>
                    <a:pt x="5616624" y="799093"/>
                    <a:pt x="5616624" y="576064"/>
                  </a:cubicBezTo>
                  <a:lnTo>
                    <a:pt x="5616625" y="576064"/>
                  </a:lnTo>
                  <a:cubicBezTo>
                    <a:pt x="5616625" y="353035"/>
                    <a:pt x="5435824" y="172234"/>
                    <a:pt x="5212795" y="172234"/>
                  </a:cubicBezTo>
                  <a:close/>
                  <a:moveTo>
                    <a:pt x="576064" y="0"/>
                  </a:moveTo>
                  <a:lnTo>
                    <a:pt x="5256584" y="0"/>
                  </a:lnTo>
                  <a:cubicBezTo>
                    <a:pt x="5574735" y="0"/>
                    <a:pt x="5832648" y="257913"/>
                    <a:pt x="5832648" y="576064"/>
                  </a:cubicBezTo>
                  <a:cubicBezTo>
                    <a:pt x="5832648" y="894215"/>
                    <a:pt x="5574735" y="1152128"/>
                    <a:pt x="5256584" y="1152128"/>
                  </a:cubicBezTo>
                  <a:lnTo>
                    <a:pt x="576064" y="1152128"/>
                  </a:lnTo>
                  <a:cubicBezTo>
                    <a:pt x="257913" y="1152128"/>
                    <a:pt x="0" y="894215"/>
                    <a:pt x="0" y="576064"/>
                  </a:cubicBezTo>
                  <a:cubicBezTo>
                    <a:pt x="0" y="257913"/>
                    <a:pt x="257913" y="0"/>
                    <a:pt x="5760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800" dirty="0">
                <a:cs typeface="+mn-ea"/>
                <a:sym typeface="+mn-lt"/>
              </a:endParaRPr>
            </a:p>
          </p:txBody>
        </p:sp>
        <p:sp>
          <p:nvSpPr>
            <p:cNvPr id="119" name="圆角矩形 165">
              <a:extLst>
                <a:ext uri="{FF2B5EF4-FFF2-40B4-BE49-F238E27FC236}">
                  <a16:creationId xmlns:a16="http://schemas.microsoft.com/office/drawing/2014/main" id="{7466C484-A933-4AC1-A588-82F34066E0F1}"/>
                </a:ext>
              </a:extLst>
            </p:cNvPr>
            <p:cNvSpPr/>
            <p:nvPr/>
          </p:nvSpPr>
          <p:spPr>
            <a:xfrm>
              <a:off x="4007769" y="5518708"/>
              <a:ext cx="5400600" cy="8076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gradFill flip="none" rotWithShape="1">
                <a:gsLst>
                  <a:gs pos="100000">
                    <a:schemeClr val="bg1"/>
                  </a:gs>
                  <a:gs pos="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dist"/>
              <a:r>
                <a:rPr lang="zh-CN" altLang="en-US" sz="2000" b="1" dirty="0">
                  <a:solidFill>
                    <a:srgbClr val="EB3F3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关于我</a:t>
              </a:r>
            </a:p>
          </p:txBody>
        </p:sp>
        <p:sp>
          <p:nvSpPr>
            <p:cNvPr id="121" name="圆角矩形 167">
              <a:extLst>
                <a:ext uri="{FF2B5EF4-FFF2-40B4-BE49-F238E27FC236}">
                  <a16:creationId xmlns:a16="http://schemas.microsoft.com/office/drawing/2014/main" id="{317DDEC0-D9DA-4C20-825B-9F02AFC30191}"/>
                </a:ext>
              </a:extLst>
            </p:cNvPr>
            <p:cNvSpPr/>
            <p:nvPr/>
          </p:nvSpPr>
          <p:spPr>
            <a:xfrm>
              <a:off x="3791744" y="5346472"/>
              <a:ext cx="5832649" cy="1152127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000">
                <a:cs typeface="+mn-ea"/>
                <a:sym typeface="+mn-lt"/>
              </a:endParaRPr>
            </a:p>
          </p:txBody>
        </p:sp>
      </p:grpSp>
      <p:sp>
        <p:nvSpPr>
          <p:cNvPr id="51" name="TextBox 5">
            <a:extLst>
              <a:ext uri="{FF2B5EF4-FFF2-40B4-BE49-F238E27FC236}">
                <a16:creationId xmlns:a16="http://schemas.microsoft.com/office/drawing/2014/main" id="{284E7BC1-E19A-4703-BFD2-E360494ECE85}"/>
              </a:ext>
            </a:extLst>
          </p:cNvPr>
          <p:cNvSpPr txBox="1"/>
          <p:nvPr/>
        </p:nvSpPr>
        <p:spPr>
          <a:xfrm>
            <a:off x="6309363" y="1325254"/>
            <a:ext cx="4648200" cy="4208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2015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年本科毕业于哈尔滨理工大学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bg2">
                  <a:lumMod val="25000"/>
                </a:schemeClr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毕业后加入阿里，主要从事互联网金融相关领域，目前主要负责金融风控的技术架构；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bg2">
                  <a:lumMod val="25000"/>
                </a:schemeClr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《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深入理解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Java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核心技术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》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作者；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《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程序员的三门课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》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联合作者；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bg2">
                  <a:lumMod val="25000"/>
                </a:schemeClr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开源项目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&lt;</a:t>
            </a:r>
            <a:r>
              <a:rPr lang="en-US" altLang="zh-CN" dirty="0" err="1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toBeTopJavaer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&gt;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24.5k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Star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；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公众号：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@Hollis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；抖音：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@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程序员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Hollis</a:t>
            </a:r>
            <a:endParaRPr lang="zh-CN" altLang="zh-CN" dirty="0">
              <a:solidFill>
                <a:schemeClr val="bg2">
                  <a:lumMod val="25000"/>
                </a:schemeClr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8A00315D-5A5C-51FB-3398-A15D1E4160B3}"/>
              </a:ext>
            </a:extLst>
          </p:cNvPr>
          <p:cNvGrpSpPr/>
          <p:nvPr/>
        </p:nvGrpSpPr>
        <p:grpSpPr>
          <a:xfrm>
            <a:off x="1075037" y="1325254"/>
            <a:ext cx="4138720" cy="4448432"/>
            <a:chOff x="-281145" y="354487"/>
            <a:chExt cx="6087362" cy="6501094"/>
          </a:xfrm>
        </p:grpSpPr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A86A61D4-2115-8F09-09FC-9EDAA0F1C0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81145" y="2567643"/>
              <a:ext cx="3201506" cy="42879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>
              <a:extLst>
                <a:ext uri="{FF2B5EF4-FFF2-40B4-BE49-F238E27FC236}">
                  <a16:creationId xmlns:a16="http://schemas.microsoft.com/office/drawing/2014/main" id="{314483E2-E98B-4BDE-AC60-30D465A596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8017" y="354487"/>
              <a:ext cx="2810290" cy="40054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4AE1D800-025A-E96F-109A-42016205787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87" r="11964"/>
            <a:stretch/>
          </p:blipFill>
          <p:spPr bwMode="auto">
            <a:xfrm>
              <a:off x="2604711" y="2506112"/>
              <a:ext cx="3201506" cy="42005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04119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>
            <a:extLst>
              <a:ext uri="{FF2B5EF4-FFF2-40B4-BE49-F238E27FC236}">
                <a16:creationId xmlns:a16="http://schemas.microsoft.com/office/drawing/2014/main" id="{819B322F-AE10-4B7E-B0F2-9214215F2D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4159" y="38012"/>
            <a:ext cx="6810375" cy="3686175"/>
          </a:xfrm>
          <a:prstGeom prst="rect">
            <a:avLst/>
          </a:prstGeom>
        </p:spPr>
      </p:pic>
      <p:pic>
        <p:nvPicPr>
          <p:cNvPr id="44" name="图片 43">
            <a:extLst>
              <a:ext uri="{FF2B5EF4-FFF2-40B4-BE49-F238E27FC236}">
                <a16:creationId xmlns:a16="http://schemas.microsoft.com/office/drawing/2014/main" id="{82C1CD8D-47F8-44B7-BF99-8E74244FB7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8835390" y="4798061"/>
            <a:ext cx="3805831" cy="2059939"/>
          </a:xfrm>
          <a:prstGeom prst="rect">
            <a:avLst/>
          </a:prstGeom>
        </p:spPr>
      </p:pic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3" name="Freeform 6">
            <a:extLst>
              <a:ext uri="{FF2B5EF4-FFF2-40B4-BE49-F238E27FC236}">
                <a16:creationId xmlns:a16="http://schemas.microsoft.com/office/drawing/2014/main" id="{D1148BD2-C829-4F4A-AB22-CE63AB43FB02}"/>
              </a:ext>
            </a:extLst>
          </p:cNvPr>
          <p:cNvSpPr>
            <a:spLocks/>
          </p:cNvSpPr>
          <p:nvPr/>
        </p:nvSpPr>
        <p:spPr bwMode="auto">
          <a:xfrm>
            <a:off x="497541" y="1526581"/>
            <a:ext cx="11422743" cy="2993692"/>
          </a:xfrm>
          <a:custGeom>
            <a:avLst/>
            <a:gdLst>
              <a:gd name="T0" fmla="*/ 4415 w 4902"/>
              <a:gd name="T1" fmla="*/ 13 h 1301"/>
              <a:gd name="T2" fmla="*/ 4658 w 4902"/>
              <a:gd name="T3" fmla="*/ 87 h 1301"/>
              <a:gd name="T4" fmla="*/ 4902 w 4902"/>
              <a:gd name="T5" fmla="*/ 238 h 1301"/>
              <a:gd name="T6" fmla="*/ 4734 w 4902"/>
              <a:gd name="T7" fmla="*/ 139 h 1301"/>
              <a:gd name="T8" fmla="*/ 4492 w 4902"/>
              <a:gd name="T9" fmla="*/ 41 h 1301"/>
              <a:gd name="T10" fmla="*/ 4253 w 4902"/>
              <a:gd name="T11" fmla="*/ 11 h 1301"/>
              <a:gd name="T12" fmla="*/ 3954 w 4902"/>
              <a:gd name="T13" fmla="*/ 55 h 1301"/>
              <a:gd name="T14" fmla="*/ 3670 w 4902"/>
              <a:gd name="T15" fmla="*/ 165 h 1301"/>
              <a:gd name="T16" fmla="*/ 3409 w 4902"/>
              <a:gd name="T17" fmla="*/ 321 h 1301"/>
              <a:gd name="T18" fmla="*/ 3177 w 4902"/>
              <a:gd name="T19" fmla="*/ 495 h 1301"/>
              <a:gd name="T20" fmla="*/ 2982 w 4902"/>
              <a:gd name="T21" fmla="*/ 664 h 1301"/>
              <a:gd name="T22" fmla="*/ 2820 w 4902"/>
              <a:gd name="T23" fmla="*/ 812 h 1301"/>
              <a:gd name="T24" fmla="*/ 2635 w 4902"/>
              <a:gd name="T25" fmla="*/ 977 h 1301"/>
              <a:gd name="T26" fmla="*/ 2426 w 4902"/>
              <a:gd name="T27" fmla="*/ 1134 h 1301"/>
              <a:gd name="T28" fmla="*/ 2204 w 4902"/>
              <a:gd name="T29" fmla="*/ 1255 h 1301"/>
              <a:gd name="T30" fmla="*/ 1973 w 4902"/>
              <a:gd name="T31" fmla="*/ 1301 h 1301"/>
              <a:gd name="T32" fmla="*/ 1822 w 4902"/>
              <a:gd name="T33" fmla="*/ 1277 h 1301"/>
              <a:gd name="T34" fmla="*/ 1675 w 4902"/>
              <a:gd name="T35" fmla="*/ 1198 h 1301"/>
              <a:gd name="T36" fmla="*/ 1532 w 4902"/>
              <a:gd name="T37" fmla="*/ 1056 h 1301"/>
              <a:gd name="T38" fmla="*/ 1397 w 4902"/>
              <a:gd name="T39" fmla="*/ 841 h 1301"/>
              <a:gd name="T40" fmla="*/ 1242 w 4902"/>
              <a:gd name="T41" fmla="*/ 586 h 1301"/>
              <a:gd name="T42" fmla="*/ 1083 w 4902"/>
              <a:gd name="T43" fmla="*/ 409 h 1301"/>
              <a:gd name="T44" fmla="*/ 923 w 4902"/>
              <a:gd name="T45" fmla="*/ 301 h 1301"/>
              <a:gd name="T46" fmla="*/ 762 w 4902"/>
              <a:gd name="T47" fmla="*/ 257 h 1301"/>
              <a:gd name="T48" fmla="*/ 559 w 4902"/>
              <a:gd name="T49" fmla="*/ 275 h 1301"/>
              <a:gd name="T50" fmla="*/ 342 w 4902"/>
              <a:gd name="T51" fmla="*/ 379 h 1301"/>
              <a:gd name="T52" fmla="*/ 137 w 4902"/>
              <a:gd name="T53" fmla="*/ 547 h 1301"/>
              <a:gd name="T54" fmla="*/ 0 w 4902"/>
              <a:gd name="T55" fmla="*/ 676 h 1301"/>
              <a:gd name="T56" fmla="*/ 177 w 4902"/>
              <a:gd name="T57" fmla="*/ 492 h 1301"/>
              <a:gd name="T58" fmla="*/ 367 w 4902"/>
              <a:gd name="T59" fmla="*/ 348 h 1301"/>
              <a:gd name="T60" fmla="*/ 569 w 4902"/>
              <a:gd name="T61" fmla="*/ 260 h 1301"/>
              <a:gd name="T62" fmla="*/ 764 w 4902"/>
              <a:gd name="T63" fmla="*/ 245 h 1301"/>
              <a:gd name="T64" fmla="*/ 927 w 4902"/>
              <a:gd name="T65" fmla="*/ 291 h 1301"/>
              <a:gd name="T66" fmla="*/ 1091 w 4902"/>
              <a:gd name="T67" fmla="*/ 400 h 1301"/>
              <a:gd name="T68" fmla="*/ 1251 w 4902"/>
              <a:gd name="T69" fmla="*/ 578 h 1301"/>
              <a:gd name="T70" fmla="*/ 1407 w 4902"/>
              <a:gd name="T71" fmla="*/ 835 h 1301"/>
              <a:gd name="T72" fmla="*/ 1541 w 4902"/>
              <a:gd name="T73" fmla="*/ 1048 h 1301"/>
              <a:gd name="T74" fmla="*/ 1682 w 4902"/>
              <a:gd name="T75" fmla="*/ 1188 h 1301"/>
              <a:gd name="T76" fmla="*/ 1826 w 4902"/>
              <a:gd name="T77" fmla="*/ 1265 h 1301"/>
              <a:gd name="T78" fmla="*/ 1973 w 4902"/>
              <a:gd name="T79" fmla="*/ 1289 h 1301"/>
              <a:gd name="T80" fmla="*/ 2199 w 4902"/>
              <a:gd name="T81" fmla="*/ 1243 h 1301"/>
              <a:gd name="T82" fmla="*/ 2421 w 4902"/>
              <a:gd name="T83" fmla="*/ 1125 h 1301"/>
              <a:gd name="T84" fmla="*/ 2627 w 4902"/>
              <a:gd name="T85" fmla="*/ 968 h 1301"/>
              <a:gd name="T86" fmla="*/ 2811 w 4902"/>
              <a:gd name="T87" fmla="*/ 803 h 1301"/>
              <a:gd name="T88" fmla="*/ 2975 w 4902"/>
              <a:gd name="T89" fmla="*/ 655 h 1301"/>
              <a:gd name="T90" fmla="*/ 3169 w 4902"/>
              <a:gd name="T91" fmla="*/ 486 h 1301"/>
              <a:gd name="T92" fmla="*/ 3403 w 4902"/>
              <a:gd name="T93" fmla="*/ 310 h 1301"/>
              <a:gd name="T94" fmla="*/ 3664 w 4902"/>
              <a:gd name="T95" fmla="*/ 154 h 1301"/>
              <a:gd name="T96" fmla="*/ 3951 w 4902"/>
              <a:gd name="T97" fmla="*/ 43 h 1301"/>
              <a:gd name="T98" fmla="*/ 4253 w 4902"/>
              <a:gd name="T99" fmla="*/ 0 h 1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02" h="1301">
                <a:moveTo>
                  <a:pt x="4253" y="0"/>
                </a:moveTo>
                <a:lnTo>
                  <a:pt x="4333" y="3"/>
                </a:lnTo>
                <a:lnTo>
                  <a:pt x="4415" y="13"/>
                </a:lnTo>
                <a:lnTo>
                  <a:pt x="4495" y="29"/>
                </a:lnTo>
                <a:lnTo>
                  <a:pt x="4577" y="55"/>
                </a:lnTo>
                <a:lnTo>
                  <a:pt x="4658" y="87"/>
                </a:lnTo>
                <a:lnTo>
                  <a:pt x="4740" y="129"/>
                </a:lnTo>
                <a:lnTo>
                  <a:pt x="4822" y="178"/>
                </a:lnTo>
                <a:lnTo>
                  <a:pt x="4902" y="238"/>
                </a:lnTo>
                <a:lnTo>
                  <a:pt x="4895" y="246"/>
                </a:lnTo>
                <a:lnTo>
                  <a:pt x="4814" y="188"/>
                </a:lnTo>
                <a:lnTo>
                  <a:pt x="4734" y="139"/>
                </a:lnTo>
                <a:lnTo>
                  <a:pt x="4654" y="98"/>
                </a:lnTo>
                <a:lnTo>
                  <a:pt x="4572" y="66"/>
                </a:lnTo>
                <a:lnTo>
                  <a:pt x="4492" y="41"/>
                </a:lnTo>
                <a:lnTo>
                  <a:pt x="4412" y="25"/>
                </a:lnTo>
                <a:lnTo>
                  <a:pt x="4333" y="14"/>
                </a:lnTo>
                <a:lnTo>
                  <a:pt x="4253" y="11"/>
                </a:lnTo>
                <a:lnTo>
                  <a:pt x="4152" y="16"/>
                </a:lnTo>
                <a:lnTo>
                  <a:pt x="4052" y="31"/>
                </a:lnTo>
                <a:lnTo>
                  <a:pt x="3954" y="55"/>
                </a:lnTo>
                <a:lnTo>
                  <a:pt x="3857" y="84"/>
                </a:lnTo>
                <a:lnTo>
                  <a:pt x="3762" y="121"/>
                </a:lnTo>
                <a:lnTo>
                  <a:pt x="3670" y="165"/>
                </a:lnTo>
                <a:lnTo>
                  <a:pt x="3580" y="214"/>
                </a:lnTo>
                <a:lnTo>
                  <a:pt x="3493" y="266"/>
                </a:lnTo>
                <a:lnTo>
                  <a:pt x="3409" y="321"/>
                </a:lnTo>
                <a:lnTo>
                  <a:pt x="3328" y="377"/>
                </a:lnTo>
                <a:lnTo>
                  <a:pt x="3251" y="437"/>
                </a:lnTo>
                <a:lnTo>
                  <a:pt x="3177" y="495"/>
                </a:lnTo>
                <a:lnTo>
                  <a:pt x="3109" y="553"/>
                </a:lnTo>
                <a:lnTo>
                  <a:pt x="3043" y="609"/>
                </a:lnTo>
                <a:lnTo>
                  <a:pt x="2982" y="664"/>
                </a:lnTo>
                <a:lnTo>
                  <a:pt x="2926" y="715"/>
                </a:lnTo>
                <a:lnTo>
                  <a:pt x="2875" y="761"/>
                </a:lnTo>
                <a:lnTo>
                  <a:pt x="2820" y="812"/>
                </a:lnTo>
                <a:lnTo>
                  <a:pt x="2761" y="865"/>
                </a:lnTo>
                <a:lnTo>
                  <a:pt x="2700" y="920"/>
                </a:lnTo>
                <a:lnTo>
                  <a:pt x="2635" y="977"/>
                </a:lnTo>
                <a:lnTo>
                  <a:pt x="2568" y="1032"/>
                </a:lnTo>
                <a:lnTo>
                  <a:pt x="2498" y="1085"/>
                </a:lnTo>
                <a:lnTo>
                  <a:pt x="2426" y="1134"/>
                </a:lnTo>
                <a:lnTo>
                  <a:pt x="2354" y="1181"/>
                </a:lnTo>
                <a:lnTo>
                  <a:pt x="2279" y="1221"/>
                </a:lnTo>
                <a:lnTo>
                  <a:pt x="2204" y="1255"/>
                </a:lnTo>
                <a:lnTo>
                  <a:pt x="2128" y="1280"/>
                </a:lnTo>
                <a:lnTo>
                  <a:pt x="2051" y="1297"/>
                </a:lnTo>
                <a:lnTo>
                  <a:pt x="1973" y="1301"/>
                </a:lnTo>
                <a:lnTo>
                  <a:pt x="1923" y="1300"/>
                </a:lnTo>
                <a:lnTo>
                  <a:pt x="1872" y="1291"/>
                </a:lnTo>
                <a:lnTo>
                  <a:pt x="1822" y="1277"/>
                </a:lnTo>
                <a:lnTo>
                  <a:pt x="1773" y="1258"/>
                </a:lnTo>
                <a:lnTo>
                  <a:pt x="1724" y="1231"/>
                </a:lnTo>
                <a:lnTo>
                  <a:pt x="1675" y="1198"/>
                </a:lnTo>
                <a:lnTo>
                  <a:pt x="1626" y="1158"/>
                </a:lnTo>
                <a:lnTo>
                  <a:pt x="1578" y="1111"/>
                </a:lnTo>
                <a:lnTo>
                  <a:pt x="1532" y="1056"/>
                </a:lnTo>
                <a:lnTo>
                  <a:pt x="1486" y="993"/>
                </a:lnTo>
                <a:lnTo>
                  <a:pt x="1441" y="922"/>
                </a:lnTo>
                <a:lnTo>
                  <a:pt x="1397" y="841"/>
                </a:lnTo>
                <a:lnTo>
                  <a:pt x="1346" y="746"/>
                </a:lnTo>
                <a:lnTo>
                  <a:pt x="1294" y="661"/>
                </a:lnTo>
                <a:lnTo>
                  <a:pt x="1242" y="586"/>
                </a:lnTo>
                <a:lnTo>
                  <a:pt x="1189" y="519"/>
                </a:lnTo>
                <a:lnTo>
                  <a:pt x="1137" y="461"/>
                </a:lnTo>
                <a:lnTo>
                  <a:pt x="1083" y="409"/>
                </a:lnTo>
                <a:lnTo>
                  <a:pt x="1030" y="365"/>
                </a:lnTo>
                <a:lnTo>
                  <a:pt x="976" y="331"/>
                </a:lnTo>
                <a:lnTo>
                  <a:pt x="923" y="301"/>
                </a:lnTo>
                <a:lnTo>
                  <a:pt x="869" y="281"/>
                </a:lnTo>
                <a:lnTo>
                  <a:pt x="816" y="266"/>
                </a:lnTo>
                <a:lnTo>
                  <a:pt x="762" y="257"/>
                </a:lnTo>
                <a:lnTo>
                  <a:pt x="709" y="254"/>
                </a:lnTo>
                <a:lnTo>
                  <a:pt x="633" y="260"/>
                </a:lnTo>
                <a:lnTo>
                  <a:pt x="559" y="275"/>
                </a:lnTo>
                <a:lnTo>
                  <a:pt x="486" y="301"/>
                </a:lnTo>
                <a:lnTo>
                  <a:pt x="413" y="336"/>
                </a:lnTo>
                <a:lnTo>
                  <a:pt x="342" y="379"/>
                </a:lnTo>
                <a:lnTo>
                  <a:pt x="272" y="428"/>
                </a:lnTo>
                <a:lnTo>
                  <a:pt x="202" y="484"/>
                </a:lnTo>
                <a:lnTo>
                  <a:pt x="137" y="547"/>
                </a:lnTo>
                <a:lnTo>
                  <a:pt x="71" y="612"/>
                </a:lnTo>
                <a:lnTo>
                  <a:pt x="9" y="684"/>
                </a:lnTo>
                <a:lnTo>
                  <a:pt x="0" y="676"/>
                </a:lnTo>
                <a:lnTo>
                  <a:pt x="56" y="611"/>
                </a:lnTo>
                <a:lnTo>
                  <a:pt x="116" y="550"/>
                </a:lnTo>
                <a:lnTo>
                  <a:pt x="177" y="492"/>
                </a:lnTo>
                <a:lnTo>
                  <a:pt x="239" y="438"/>
                </a:lnTo>
                <a:lnTo>
                  <a:pt x="303" y="391"/>
                </a:lnTo>
                <a:lnTo>
                  <a:pt x="367" y="348"/>
                </a:lnTo>
                <a:lnTo>
                  <a:pt x="434" y="312"/>
                </a:lnTo>
                <a:lnTo>
                  <a:pt x="501" y="282"/>
                </a:lnTo>
                <a:lnTo>
                  <a:pt x="569" y="260"/>
                </a:lnTo>
                <a:lnTo>
                  <a:pt x="639" y="246"/>
                </a:lnTo>
                <a:lnTo>
                  <a:pt x="709" y="242"/>
                </a:lnTo>
                <a:lnTo>
                  <a:pt x="764" y="245"/>
                </a:lnTo>
                <a:lnTo>
                  <a:pt x="819" y="254"/>
                </a:lnTo>
                <a:lnTo>
                  <a:pt x="872" y="269"/>
                </a:lnTo>
                <a:lnTo>
                  <a:pt x="927" y="291"/>
                </a:lnTo>
                <a:lnTo>
                  <a:pt x="982" y="321"/>
                </a:lnTo>
                <a:lnTo>
                  <a:pt x="1037" y="357"/>
                </a:lnTo>
                <a:lnTo>
                  <a:pt x="1091" y="400"/>
                </a:lnTo>
                <a:lnTo>
                  <a:pt x="1146" y="452"/>
                </a:lnTo>
                <a:lnTo>
                  <a:pt x="1199" y="511"/>
                </a:lnTo>
                <a:lnTo>
                  <a:pt x="1251" y="578"/>
                </a:lnTo>
                <a:lnTo>
                  <a:pt x="1305" y="655"/>
                </a:lnTo>
                <a:lnTo>
                  <a:pt x="1357" y="740"/>
                </a:lnTo>
                <a:lnTo>
                  <a:pt x="1407" y="835"/>
                </a:lnTo>
                <a:lnTo>
                  <a:pt x="1452" y="914"/>
                </a:lnTo>
                <a:lnTo>
                  <a:pt x="1496" y="986"/>
                </a:lnTo>
                <a:lnTo>
                  <a:pt x="1541" y="1048"/>
                </a:lnTo>
                <a:lnTo>
                  <a:pt x="1587" y="1103"/>
                </a:lnTo>
                <a:lnTo>
                  <a:pt x="1634" y="1149"/>
                </a:lnTo>
                <a:lnTo>
                  <a:pt x="1682" y="1188"/>
                </a:lnTo>
                <a:lnTo>
                  <a:pt x="1730" y="1221"/>
                </a:lnTo>
                <a:lnTo>
                  <a:pt x="1777" y="1246"/>
                </a:lnTo>
                <a:lnTo>
                  <a:pt x="1826" y="1265"/>
                </a:lnTo>
                <a:lnTo>
                  <a:pt x="1875" y="1279"/>
                </a:lnTo>
                <a:lnTo>
                  <a:pt x="1924" y="1288"/>
                </a:lnTo>
                <a:lnTo>
                  <a:pt x="1973" y="1289"/>
                </a:lnTo>
                <a:lnTo>
                  <a:pt x="2049" y="1285"/>
                </a:lnTo>
                <a:lnTo>
                  <a:pt x="2125" y="1268"/>
                </a:lnTo>
                <a:lnTo>
                  <a:pt x="2199" y="1243"/>
                </a:lnTo>
                <a:lnTo>
                  <a:pt x="2273" y="1210"/>
                </a:lnTo>
                <a:lnTo>
                  <a:pt x="2348" y="1170"/>
                </a:lnTo>
                <a:lnTo>
                  <a:pt x="2421" y="1125"/>
                </a:lnTo>
                <a:lnTo>
                  <a:pt x="2490" y="1075"/>
                </a:lnTo>
                <a:lnTo>
                  <a:pt x="2560" y="1023"/>
                </a:lnTo>
                <a:lnTo>
                  <a:pt x="2627" y="968"/>
                </a:lnTo>
                <a:lnTo>
                  <a:pt x="2691" y="911"/>
                </a:lnTo>
                <a:lnTo>
                  <a:pt x="2753" y="856"/>
                </a:lnTo>
                <a:lnTo>
                  <a:pt x="2811" y="803"/>
                </a:lnTo>
                <a:lnTo>
                  <a:pt x="2868" y="752"/>
                </a:lnTo>
                <a:lnTo>
                  <a:pt x="2918" y="706"/>
                </a:lnTo>
                <a:lnTo>
                  <a:pt x="2975" y="655"/>
                </a:lnTo>
                <a:lnTo>
                  <a:pt x="3034" y="600"/>
                </a:lnTo>
                <a:lnTo>
                  <a:pt x="3100" y="544"/>
                </a:lnTo>
                <a:lnTo>
                  <a:pt x="3169" y="486"/>
                </a:lnTo>
                <a:lnTo>
                  <a:pt x="3244" y="426"/>
                </a:lnTo>
                <a:lnTo>
                  <a:pt x="3321" y="368"/>
                </a:lnTo>
                <a:lnTo>
                  <a:pt x="3403" y="310"/>
                </a:lnTo>
                <a:lnTo>
                  <a:pt x="3486" y="255"/>
                </a:lnTo>
                <a:lnTo>
                  <a:pt x="3574" y="203"/>
                </a:lnTo>
                <a:lnTo>
                  <a:pt x="3664" y="154"/>
                </a:lnTo>
                <a:lnTo>
                  <a:pt x="3758" y="111"/>
                </a:lnTo>
                <a:lnTo>
                  <a:pt x="3853" y="74"/>
                </a:lnTo>
                <a:lnTo>
                  <a:pt x="3951" y="43"/>
                </a:lnTo>
                <a:lnTo>
                  <a:pt x="4049" y="19"/>
                </a:lnTo>
                <a:lnTo>
                  <a:pt x="4150" y="4"/>
                </a:lnTo>
                <a:lnTo>
                  <a:pt x="4253" y="0"/>
                </a:lnTo>
                <a:close/>
              </a:path>
            </a:pathLst>
          </a:custGeom>
          <a:solidFill>
            <a:srgbClr val="989493"/>
          </a:solidFill>
          <a:ln w="0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>
            <a:outerShdw algn="tl" rotWithShape="0">
              <a:srgbClr val="FFFFFF"/>
            </a:outerShdw>
          </a:effectLst>
        </p:spPr>
        <p:txBody>
          <a:bodyPr lIns="98178" tIns="49089" rIns="98178" bIns="49089"/>
          <a:lstStyle/>
          <a:p>
            <a:pPr algn="ctr">
              <a:defRPr/>
            </a:pPr>
            <a:endParaRPr lang="en-US" sz="2200" ker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Gill Sans" charset="0"/>
            </a:endParaRPr>
          </a:p>
        </p:txBody>
      </p:sp>
      <p:sp>
        <p:nvSpPr>
          <p:cNvPr id="85" name="Freeform 14">
            <a:extLst>
              <a:ext uri="{FF2B5EF4-FFF2-40B4-BE49-F238E27FC236}">
                <a16:creationId xmlns:a16="http://schemas.microsoft.com/office/drawing/2014/main" id="{199D745A-BDAF-4546-8FE7-4AAFF6521A96}"/>
              </a:ext>
            </a:extLst>
          </p:cNvPr>
          <p:cNvSpPr>
            <a:spLocks/>
          </p:cNvSpPr>
          <p:nvPr/>
        </p:nvSpPr>
        <p:spPr bwMode="auto">
          <a:xfrm rot="13500000">
            <a:off x="3803746" y="1641878"/>
            <a:ext cx="1119498" cy="1860683"/>
          </a:xfrm>
          <a:custGeom>
            <a:avLst/>
            <a:gdLst>
              <a:gd name="T0" fmla="*/ 329 w 486"/>
              <a:gd name="T1" fmla="*/ 0 h 799"/>
              <a:gd name="T2" fmla="*/ 378 w 486"/>
              <a:gd name="T3" fmla="*/ 1 h 799"/>
              <a:gd name="T4" fmla="*/ 430 w 486"/>
              <a:gd name="T5" fmla="*/ 7 h 799"/>
              <a:gd name="T6" fmla="*/ 486 w 486"/>
              <a:gd name="T7" fmla="*/ 19 h 799"/>
              <a:gd name="T8" fmla="*/ 483 w 486"/>
              <a:gd name="T9" fmla="*/ 30 h 799"/>
              <a:gd name="T10" fmla="*/ 428 w 486"/>
              <a:gd name="T11" fmla="*/ 19 h 799"/>
              <a:gd name="T12" fmla="*/ 376 w 486"/>
              <a:gd name="T13" fmla="*/ 13 h 799"/>
              <a:gd name="T14" fmla="*/ 329 w 486"/>
              <a:gd name="T15" fmla="*/ 12 h 799"/>
              <a:gd name="T16" fmla="*/ 278 w 486"/>
              <a:gd name="T17" fmla="*/ 15 h 799"/>
              <a:gd name="T18" fmla="*/ 231 w 486"/>
              <a:gd name="T19" fmla="*/ 22 h 799"/>
              <a:gd name="T20" fmla="*/ 191 w 486"/>
              <a:gd name="T21" fmla="*/ 36 h 799"/>
              <a:gd name="T22" fmla="*/ 153 w 486"/>
              <a:gd name="T23" fmla="*/ 53 h 799"/>
              <a:gd name="T24" fmla="*/ 122 w 486"/>
              <a:gd name="T25" fmla="*/ 74 h 799"/>
              <a:gd name="T26" fmla="*/ 94 w 486"/>
              <a:gd name="T27" fmla="*/ 101 h 799"/>
              <a:gd name="T28" fmla="*/ 72 w 486"/>
              <a:gd name="T29" fmla="*/ 129 h 799"/>
              <a:gd name="T30" fmla="*/ 52 w 486"/>
              <a:gd name="T31" fmla="*/ 162 h 799"/>
              <a:gd name="T32" fmla="*/ 38 w 486"/>
              <a:gd name="T33" fmla="*/ 198 h 799"/>
              <a:gd name="T34" fmla="*/ 27 w 486"/>
              <a:gd name="T35" fmla="*/ 235 h 799"/>
              <a:gd name="T36" fmla="*/ 18 w 486"/>
              <a:gd name="T37" fmla="*/ 275 h 799"/>
              <a:gd name="T38" fmla="*/ 14 w 486"/>
              <a:gd name="T39" fmla="*/ 317 h 799"/>
              <a:gd name="T40" fmla="*/ 12 w 486"/>
              <a:gd name="T41" fmla="*/ 361 h 799"/>
              <a:gd name="T42" fmla="*/ 17 w 486"/>
              <a:gd name="T43" fmla="*/ 434 h 799"/>
              <a:gd name="T44" fmla="*/ 27 w 486"/>
              <a:gd name="T45" fmla="*/ 510 h 799"/>
              <a:gd name="T46" fmla="*/ 45 w 486"/>
              <a:gd name="T47" fmla="*/ 584 h 799"/>
              <a:gd name="T48" fmla="*/ 67 w 486"/>
              <a:gd name="T49" fmla="*/ 657 h 799"/>
              <a:gd name="T50" fmla="*/ 95 w 486"/>
              <a:gd name="T51" fmla="*/ 727 h 799"/>
              <a:gd name="T52" fmla="*/ 127 w 486"/>
              <a:gd name="T53" fmla="*/ 793 h 799"/>
              <a:gd name="T54" fmla="*/ 127 w 486"/>
              <a:gd name="T55" fmla="*/ 793 h 799"/>
              <a:gd name="T56" fmla="*/ 115 w 486"/>
              <a:gd name="T57" fmla="*/ 799 h 799"/>
              <a:gd name="T58" fmla="*/ 84 w 486"/>
              <a:gd name="T59" fmla="*/ 733 h 799"/>
              <a:gd name="T60" fmla="*/ 55 w 486"/>
              <a:gd name="T61" fmla="*/ 662 h 799"/>
              <a:gd name="T62" fmla="*/ 33 w 486"/>
              <a:gd name="T63" fmla="*/ 587 h 799"/>
              <a:gd name="T64" fmla="*/ 15 w 486"/>
              <a:gd name="T65" fmla="*/ 512 h 799"/>
              <a:gd name="T66" fmla="*/ 5 w 486"/>
              <a:gd name="T67" fmla="*/ 436 h 799"/>
              <a:gd name="T68" fmla="*/ 0 w 486"/>
              <a:gd name="T69" fmla="*/ 361 h 799"/>
              <a:gd name="T70" fmla="*/ 2 w 486"/>
              <a:gd name="T71" fmla="*/ 312 h 799"/>
              <a:gd name="T72" fmla="*/ 8 w 486"/>
              <a:gd name="T73" fmla="*/ 266 h 799"/>
              <a:gd name="T74" fmla="*/ 17 w 486"/>
              <a:gd name="T75" fmla="*/ 222 h 799"/>
              <a:gd name="T76" fmla="*/ 32 w 486"/>
              <a:gd name="T77" fmla="*/ 180 h 799"/>
              <a:gd name="T78" fmla="*/ 49 w 486"/>
              <a:gd name="T79" fmla="*/ 143 h 799"/>
              <a:gd name="T80" fmla="*/ 73 w 486"/>
              <a:gd name="T81" fmla="*/ 107 h 799"/>
              <a:gd name="T82" fmla="*/ 97 w 486"/>
              <a:gd name="T83" fmla="*/ 80 h 799"/>
              <a:gd name="T84" fmla="*/ 125 w 486"/>
              <a:gd name="T85" fmla="*/ 56 h 799"/>
              <a:gd name="T86" fmla="*/ 158 w 486"/>
              <a:gd name="T87" fmla="*/ 37 h 799"/>
              <a:gd name="T88" fmla="*/ 194 w 486"/>
              <a:gd name="T89" fmla="*/ 21 h 799"/>
              <a:gd name="T90" fmla="*/ 235 w 486"/>
              <a:gd name="T91" fmla="*/ 9 h 799"/>
              <a:gd name="T92" fmla="*/ 280 w 486"/>
              <a:gd name="T93" fmla="*/ 1 h 799"/>
              <a:gd name="T94" fmla="*/ 329 w 486"/>
              <a:gd name="T95" fmla="*/ 0 h 7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86" h="799">
                <a:moveTo>
                  <a:pt x="329" y="0"/>
                </a:moveTo>
                <a:lnTo>
                  <a:pt x="378" y="1"/>
                </a:lnTo>
                <a:lnTo>
                  <a:pt x="430" y="7"/>
                </a:lnTo>
                <a:lnTo>
                  <a:pt x="486" y="19"/>
                </a:lnTo>
                <a:lnTo>
                  <a:pt x="483" y="30"/>
                </a:lnTo>
                <a:lnTo>
                  <a:pt x="428" y="19"/>
                </a:lnTo>
                <a:lnTo>
                  <a:pt x="376" y="13"/>
                </a:lnTo>
                <a:lnTo>
                  <a:pt x="329" y="12"/>
                </a:lnTo>
                <a:lnTo>
                  <a:pt x="278" y="15"/>
                </a:lnTo>
                <a:lnTo>
                  <a:pt x="231" y="22"/>
                </a:lnTo>
                <a:lnTo>
                  <a:pt x="191" y="36"/>
                </a:lnTo>
                <a:lnTo>
                  <a:pt x="153" y="53"/>
                </a:lnTo>
                <a:lnTo>
                  <a:pt x="122" y="74"/>
                </a:lnTo>
                <a:lnTo>
                  <a:pt x="94" y="101"/>
                </a:lnTo>
                <a:lnTo>
                  <a:pt x="72" y="129"/>
                </a:lnTo>
                <a:lnTo>
                  <a:pt x="52" y="162"/>
                </a:lnTo>
                <a:lnTo>
                  <a:pt x="38" y="198"/>
                </a:lnTo>
                <a:lnTo>
                  <a:pt x="27" y="235"/>
                </a:lnTo>
                <a:lnTo>
                  <a:pt x="18" y="275"/>
                </a:lnTo>
                <a:lnTo>
                  <a:pt x="14" y="317"/>
                </a:lnTo>
                <a:lnTo>
                  <a:pt x="12" y="361"/>
                </a:lnTo>
                <a:lnTo>
                  <a:pt x="17" y="434"/>
                </a:lnTo>
                <a:lnTo>
                  <a:pt x="27" y="510"/>
                </a:lnTo>
                <a:lnTo>
                  <a:pt x="45" y="584"/>
                </a:lnTo>
                <a:lnTo>
                  <a:pt x="67" y="657"/>
                </a:lnTo>
                <a:lnTo>
                  <a:pt x="95" y="727"/>
                </a:lnTo>
                <a:lnTo>
                  <a:pt x="127" y="793"/>
                </a:lnTo>
                <a:lnTo>
                  <a:pt x="127" y="793"/>
                </a:lnTo>
                <a:lnTo>
                  <a:pt x="115" y="799"/>
                </a:lnTo>
                <a:lnTo>
                  <a:pt x="84" y="733"/>
                </a:lnTo>
                <a:lnTo>
                  <a:pt x="55" y="662"/>
                </a:lnTo>
                <a:lnTo>
                  <a:pt x="33" y="587"/>
                </a:lnTo>
                <a:lnTo>
                  <a:pt x="15" y="512"/>
                </a:lnTo>
                <a:lnTo>
                  <a:pt x="5" y="436"/>
                </a:lnTo>
                <a:lnTo>
                  <a:pt x="0" y="361"/>
                </a:lnTo>
                <a:lnTo>
                  <a:pt x="2" y="312"/>
                </a:lnTo>
                <a:lnTo>
                  <a:pt x="8" y="266"/>
                </a:lnTo>
                <a:lnTo>
                  <a:pt x="17" y="222"/>
                </a:lnTo>
                <a:lnTo>
                  <a:pt x="32" y="180"/>
                </a:lnTo>
                <a:lnTo>
                  <a:pt x="49" y="143"/>
                </a:lnTo>
                <a:lnTo>
                  <a:pt x="73" y="107"/>
                </a:lnTo>
                <a:lnTo>
                  <a:pt x="97" y="80"/>
                </a:lnTo>
                <a:lnTo>
                  <a:pt x="125" y="56"/>
                </a:lnTo>
                <a:lnTo>
                  <a:pt x="158" y="37"/>
                </a:lnTo>
                <a:lnTo>
                  <a:pt x="194" y="21"/>
                </a:lnTo>
                <a:lnTo>
                  <a:pt x="235" y="9"/>
                </a:lnTo>
                <a:lnTo>
                  <a:pt x="280" y="1"/>
                </a:lnTo>
                <a:lnTo>
                  <a:pt x="329" y="0"/>
                </a:lnTo>
                <a:close/>
              </a:path>
            </a:pathLst>
          </a:custGeom>
          <a:solidFill>
            <a:srgbClr val="989493"/>
          </a:solidFill>
          <a:ln w="0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>
            <a:outerShdw algn="tl" rotWithShape="0">
              <a:srgbClr val="FFFFFF"/>
            </a:outerShdw>
          </a:effectLst>
        </p:spPr>
        <p:txBody>
          <a:bodyPr lIns="98178" tIns="49089" rIns="98178" bIns="49089"/>
          <a:lstStyle/>
          <a:p>
            <a:pPr algn="ctr">
              <a:defRPr/>
            </a:pPr>
            <a:endParaRPr lang="en-US" sz="2200" ker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Gill Sans" charset="0"/>
            </a:endParaRPr>
          </a:p>
        </p:txBody>
      </p:sp>
      <p:sp>
        <p:nvSpPr>
          <p:cNvPr id="86" name="Freeform 13">
            <a:extLst>
              <a:ext uri="{FF2B5EF4-FFF2-40B4-BE49-F238E27FC236}">
                <a16:creationId xmlns:a16="http://schemas.microsoft.com/office/drawing/2014/main" id="{8A5F685D-83E1-411B-B226-56D6EDD2DC88}"/>
              </a:ext>
            </a:extLst>
          </p:cNvPr>
          <p:cNvSpPr>
            <a:spLocks/>
          </p:cNvSpPr>
          <p:nvPr/>
        </p:nvSpPr>
        <p:spPr bwMode="auto">
          <a:xfrm rot="2030209">
            <a:off x="4826620" y="4667657"/>
            <a:ext cx="1624008" cy="388667"/>
          </a:xfrm>
          <a:custGeom>
            <a:avLst/>
            <a:gdLst>
              <a:gd name="T0" fmla="*/ 461 w 962"/>
              <a:gd name="T1" fmla="*/ 0 h 183"/>
              <a:gd name="T2" fmla="*/ 531 w 962"/>
              <a:gd name="T3" fmla="*/ 3 h 183"/>
              <a:gd name="T4" fmla="*/ 601 w 962"/>
              <a:gd name="T5" fmla="*/ 12 h 183"/>
              <a:gd name="T6" fmla="*/ 672 w 962"/>
              <a:gd name="T7" fmla="*/ 28 h 183"/>
              <a:gd name="T8" fmla="*/ 745 w 962"/>
              <a:gd name="T9" fmla="*/ 52 h 183"/>
              <a:gd name="T10" fmla="*/ 818 w 962"/>
              <a:gd name="T11" fmla="*/ 83 h 183"/>
              <a:gd name="T12" fmla="*/ 889 w 962"/>
              <a:gd name="T13" fmla="*/ 124 h 183"/>
              <a:gd name="T14" fmla="*/ 962 w 962"/>
              <a:gd name="T15" fmla="*/ 173 h 183"/>
              <a:gd name="T16" fmla="*/ 954 w 962"/>
              <a:gd name="T17" fmla="*/ 183 h 183"/>
              <a:gd name="T18" fmla="*/ 883 w 962"/>
              <a:gd name="T19" fmla="*/ 134 h 183"/>
              <a:gd name="T20" fmla="*/ 812 w 962"/>
              <a:gd name="T21" fmla="*/ 95 h 183"/>
              <a:gd name="T22" fmla="*/ 740 w 962"/>
              <a:gd name="T23" fmla="*/ 64 h 183"/>
              <a:gd name="T24" fmla="*/ 669 w 962"/>
              <a:gd name="T25" fmla="*/ 40 h 183"/>
              <a:gd name="T26" fmla="*/ 599 w 962"/>
              <a:gd name="T27" fmla="*/ 24 h 183"/>
              <a:gd name="T28" fmla="*/ 529 w 962"/>
              <a:gd name="T29" fmla="*/ 15 h 183"/>
              <a:gd name="T30" fmla="*/ 461 w 962"/>
              <a:gd name="T31" fmla="*/ 12 h 183"/>
              <a:gd name="T32" fmla="*/ 387 w 962"/>
              <a:gd name="T33" fmla="*/ 15 h 183"/>
              <a:gd name="T34" fmla="*/ 314 w 962"/>
              <a:gd name="T35" fmla="*/ 25 h 183"/>
              <a:gd name="T36" fmla="*/ 246 w 962"/>
              <a:gd name="T37" fmla="*/ 42 h 183"/>
              <a:gd name="T38" fmla="*/ 180 w 962"/>
              <a:gd name="T39" fmla="*/ 64 h 183"/>
              <a:gd name="T40" fmla="*/ 118 w 962"/>
              <a:gd name="T41" fmla="*/ 91 h 183"/>
              <a:gd name="T42" fmla="*/ 60 w 962"/>
              <a:gd name="T43" fmla="*/ 121 h 183"/>
              <a:gd name="T44" fmla="*/ 8 w 962"/>
              <a:gd name="T45" fmla="*/ 155 h 183"/>
              <a:gd name="T46" fmla="*/ 8 w 962"/>
              <a:gd name="T47" fmla="*/ 155 h 183"/>
              <a:gd name="T48" fmla="*/ 0 w 962"/>
              <a:gd name="T49" fmla="*/ 144 h 183"/>
              <a:gd name="T50" fmla="*/ 54 w 962"/>
              <a:gd name="T51" fmla="*/ 110 h 183"/>
              <a:gd name="T52" fmla="*/ 112 w 962"/>
              <a:gd name="T53" fmla="*/ 79 h 183"/>
              <a:gd name="T54" fmla="*/ 176 w 962"/>
              <a:gd name="T55" fmla="*/ 52 h 183"/>
              <a:gd name="T56" fmla="*/ 243 w 962"/>
              <a:gd name="T57" fmla="*/ 30 h 183"/>
              <a:gd name="T58" fmla="*/ 312 w 962"/>
              <a:gd name="T59" fmla="*/ 14 h 183"/>
              <a:gd name="T60" fmla="*/ 385 w 962"/>
              <a:gd name="T61" fmla="*/ 3 h 183"/>
              <a:gd name="T62" fmla="*/ 461 w 962"/>
              <a:gd name="T63" fmla="*/ 0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962" h="183">
                <a:moveTo>
                  <a:pt x="461" y="0"/>
                </a:moveTo>
                <a:lnTo>
                  <a:pt x="531" y="3"/>
                </a:lnTo>
                <a:lnTo>
                  <a:pt x="601" y="12"/>
                </a:lnTo>
                <a:lnTo>
                  <a:pt x="672" y="28"/>
                </a:lnTo>
                <a:lnTo>
                  <a:pt x="745" y="52"/>
                </a:lnTo>
                <a:lnTo>
                  <a:pt x="818" y="83"/>
                </a:lnTo>
                <a:lnTo>
                  <a:pt x="889" y="124"/>
                </a:lnTo>
                <a:lnTo>
                  <a:pt x="962" y="173"/>
                </a:lnTo>
                <a:lnTo>
                  <a:pt x="954" y="183"/>
                </a:lnTo>
                <a:lnTo>
                  <a:pt x="883" y="134"/>
                </a:lnTo>
                <a:lnTo>
                  <a:pt x="812" y="95"/>
                </a:lnTo>
                <a:lnTo>
                  <a:pt x="740" y="64"/>
                </a:lnTo>
                <a:lnTo>
                  <a:pt x="669" y="40"/>
                </a:lnTo>
                <a:lnTo>
                  <a:pt x="599" y="24"/>
                </a:lnTo>
                <a:lnTo>
                  <a:pt x="529" y="15"/>
                </a:lnTo>
                <a:lnTo>
                  <a:pt x="461" y="12"/>
                </a:lnTo>
                <a:lnTo>
                  <a:pt x="387" y="15"/>
                </a:lnTo>
                <a:lnTo>
                  <a:pt x="314" y="25"/>
                </a:lnTo>
                <a:lnTo>
                  <a:pt x="246" y="42"/>
                </a:lnTo>
                <a:lnTo>
                  <a:pt x="180" y="64"/>
                </a:lnTo>
                <a:lnTo>
                  <a:pt x="118" y="91"/>
                </a:lnTo>
                <a:lnTo>
                  <a:pt x="60" y="121"/>
                </a:lnTo>
                <a:lnTo>
                  <a:pt x="8" y="155"/>
                </a:lnTo>
                <a:lnTo>
                  <a:pt x="8" y="155"/>
                </a:lnTo>
                <a:lnTo>
                  <a:pt x="0" y="144"/>
                </a:lnTo>
                <a:lnTo>
                  <a:pt x="54" y="110"/>
                </a:lnTo>
                <a:lnTo>
                  <a:pt x="112" y="79"/>
                </a:lnTo>
                <a:lnTo>
                  <a:pt x="176" y="52"/>
                </a:lnTo>
                <a:lnTo>
                  <a:pt x="243" y="30"/>
                </a:lnTo>
                <a:lnTo>
                  <a:pt x="312" y="14"/>
                </a:lnTo>
                <a:lnTo>
                  <a:pt x="385" y="3"/>
                </a:lnTo>
                <a:lnTo>
                  <a:pt x="461" y="0"/>
                </a:lnTo>
                <a:close/>
              </a:path>
            </a:pathLst>
          </a:custGeom>
          <a:solidFill>
            <a:srgbClr val="989493"/>
          </a:solidFill>
          <a:ln w="0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>
            <a:outerShdw algn="tl" rotWithShape="0">
              <a:srgbClr val="FFFFFF"/>
            </a:outerShdw>
          </a:effectLst>
        </p:spPr>
        <p:txBody>
          <a:bodyPr lIns="98178" tIns="49089" rIns="98178" bIns="49089"/>
          <a:lstStyle/>
          <a:p>
            <a:pPr algn="ctr">
              <a:defRPr/>
            </a:pPr>
            <a:endParaRPr lang="en-US" sz="2200" ker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Gill Sans" charset="0"/>
            </a:endParaRPr>
          </a:p>
        </p:txBody>
      </p:sp>
      <p:sp>
        <p:nvSpPr>
          <p:cNvPr id="89" name="Rectangle 27">
            <a:extLst>
              <a:ext uri="{FF2B5EF4-FFF2-40B4-BE49-F238E27FC236}">
                <a16:creationId xmlns:a16="http://schemas.microsoft.com/office/drawing/2014/main" id="{C43253C3-F66B-4C4F-8CA9-93ADF243AB5B}"/>
              </a:ext>
            </a:extLst>
          </p:cNvPr>
          <p:cNvSpPr>
            <a:spLocks/>
          </p:cNvSpPr>
          <p:nvPr/>
        </p:nvSpPr>
        <p:spPr bwMode="auto">
          <a:xfrm>
            <a:off x="130924" y="4153038"/>
            <a:ext cx="1679247" cy="208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pPr algn="ctr">
              <a:lnSpc>
                <a:spcPct val="80000"/>
              </a:lnSpc>
              <a:defRPr/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Bebas Neue" charset="0"/>
                <a:sym typeface="Bebas Neue" charset="0"/>
              </a:rPr>
              <a:t>本地变量类型推断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Bebas Neue" charset="0"/>
              <a:sym typeface="Bebas Neue" charset="0"/>
            </a:endParaRPr>
          </a:p>
        </p:txBody>
      </p:sp>
      <p:sp>
        <p:nvSpPr>
          <p:cNvPr id="107" name="Oval 53">
            <a:extLst>
              <a:ext uri="{FF2B5EF4-FFF2-40B4-BE49-F238E27FC236}">
                <a16:creationId xmlns:a16="http://schemas.microsoft.com/office/drawing/2014/main" id="{F14354B3-74B1-4B5F-A6BC-782CA9366D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13499" y="1781993"/>
            <a:ext cx="801352" cy="801553"/>
          </a:xfrm>
          <a:prstGeom prst="ellipse">
            <a:avLst/>
          </a:prstGeom>
          <a:solidFill>
            <a:srgbClr val="FE4052"/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>
              <a:defRPr/>
            </a:pPr>
            <a:r>
              <a:rPr lang="en-US" alt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9" name="Oval 53">
            <a:extLst>
              <a:ext uri="{FF2B5EF4-FFF2-40B4-BE49-F238E27FC236}">
                <a16:creationId xmlns:a16="http://schemas.microsoft.com/office/drawing/2014/main" id="{9A8D72EC-242E-4001-BEB4-4643F4FC8F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59368" y="1877928"/>
            <a:ext cx="728501" cy="728683"/>
          </a:xfrm>
          <a:prstGeom prst="ellipse">
            <a:avLst/>
          </a:prstGeom>
          <a:solidFill>
            <a:srgbClr val="30BAA0"/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>
              <a:defRPr/>
            </a:pPr>
            <a:r>
              <a:rPr lang="en-US" altLang="zh-CN" sz="1800" u="sng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17</a:t>
            </a:r>
            <a:endParaRPr lang="zh-CN" altLang="en-US" sz="1800" u="sng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3" name="Oval 53">
            <a:extLst>
              <a:ext uri="{FF2B5EF4-FFF2-40B4-BE49-F238E27FC236}">
                <a16:creationId xmlns:a16="http://schemas.microsoft.com/office/drawing/2014/main" id="{E920AC6B-1D70-4E04-B0AA-FA91FE8FC1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1749" y="5062697"/>
            <a:ext cx="728501" cy="728683"/>
          </a:xfrm>
          <a:prstGeom prst="ellipse">
            <a:avLst/>
          </a:prstGeom>
          <a:solidFill>
            <a:srgbClr val="FA6A31"/>
          </a:solidFill>
          <a:ln w="57150">
            <a:noFill/>
          </a:ln>
          <a:effectLst>
            <a:outerShdw blurRad="279400" dist="76200" dir="2700000" sx="101000" sy="101000" algn="tl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>
              <a:defRPr/>
            </a:pPr>
            <a:r>
              <a:rPr lang="en-US" alt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5" name="组合 55">
            <a:extLst>
              <a:ext uri="{FF2B5EF4-FFF2-40B4-BE49-F238E27FC236}">
                <a16:creationId xmlns:a16="http://schemas.microsoft.com/office/drawing/2014/main" id="{90C3F735-9E64-430B-BB29-F2A24F720EDC}"/>
              </a:ext>
            </a:extLst>
          </p:cNvPr>
          <p:cNvGrpSpPr/>
          <p:nvPr/>
        </p:nvGrpSpPr>
        <p:grpSpPr bwMode="auto">
          <a:xfrm>
            <a:off x="4193818" y="177245"/>
            <a:ext cx="3573065" cy="696471"/>
            <a:chOff x="3791743" y="5346472"/>
            <a:chExt cx="5833187" cy="1152803"/>
          </a:xfrm>
          <a:effectLst/>
        </p:grpSpPr>
        <p:sp>
          <p:nvSpPr>
            <p:cNvPr id="46" name="任意多边形 166">
              <a:extLst>
                <a:ext uri="{FF2B5EF4-FFF2-40B4-BE49-F238E27FC236}">
                  <a16:creationId xmlns:a16="http://schemas.microsoft.com/office/drawing/2014/main" id="{A7B07E62-BC1D-4B1E-BC56-A0B32D1022CF}"/>
                </a:ext>
              </a:extLst>
            </p:cNvPr>
            <p:cNvSpPr/>
            <p:nvPr/>
          </p:nvSpPr>
          <p:spPr>
            <a:xfrm>
              <a:off x="3791743" y="5347083"/>
              <a:ext cx="5833187" cy="1152192"/>
            </a:xfrm>
            <a:custGeom>
              <a:avLst/>
              <a:gdLst>
                <a:gd name="connsiteX0" fmla="*/ 619854 w 5832648"/>
                <a:gd name="connsiteY0" fmla="*/ 172234 h 1152128"/>
                <a:gd name="connsiteX1" fmla="*/ 247759 w 5832648"/>
                <a:gd name="connsiteY1" fmla="*/ 418875 h 1152128"/>
                <a:gd name="connsiteX2" fmla="*/ 216024 w 5832648"/>
                <a:gd name="connsiteY2" fmla="*/ 576064 h 1152128"/>
                <a:gd name="connsiteX3" fmla="*/ 216024 w 5832648"/>
                <a:gd name="connsiteY3" fmla="*/ 576063 h 1152128"/>
                <a:gd name="connsiteX4" fmla="*/ 216024 w 5832648"/>
                <a:gd name="connsiteY4" fmla="*/ 576064 h 1152128"/>
                <a:gd name="connsiteX5" fmla="*/ 216024 w 5832648"/>
                <a:gd name="connsiteY5" fmla="*/ 576064 h 1152128"/>
                <a:gd name="connsiteX6" fmla="*/ 247759 w 5832648"/>
                <a:gd name="connsiteY6" fmla="*/ 733252 h 1152128"/>
                <a:gd name="connsiteX7" fmla="*/ 619854 w 5832648"/>
                <a:gd name="connsiteY7" fmla="*/ 979893 h 1152128"/>
                <a:gd name="connsiteX8" fmla="*/ 5212794 w 5832648"/>
                <a:gd name="connsiteY8" fmla="*/ 979894 h 1152128"/>
                <a:gd name="connsiteX9" fmla="*/ 5616624 w 5832648"/>
                <a:gd name="connsiteY9" fmla="*/ 576064 h 1152128"/>
                <a:gd name="connsiteX10" fmla="*/ 5616625 w 5832648"/>
                <a:gd name="connsiteY10" fmla="*/ 576064 h 1152128"/>
                <a:gd name="connsiteX11" fmla="*/ 5212795 w 5832648"/>
                <a:gd name="connsiteY11" fmla="*/ 172234 h 1152128"/>
                <a:gd name="connsiteX12" fmla="*/ 576064 w 5832648"/>
                <a:gd name="connsiteY12" fmla="*/ 0 h 1152128"/>
                <a:gd name="connsiteX13" fmla="*/ 5256584 w 5832648"/>
                <a:gd name="connsiteY13" fmla="*/ 0 h 1152128"/>
                <a:gd name="connsiteX14" fmla="*/ 5832648 w 5832648"/>
                <a:gd name="connsiteY14" fmla="*/ 576064 h 1152128"/>
                <a:gd name="connsiteX15" fmla="*/ 5256584 w 5832648"/>
                <a:gd name="connsiteY15" fmla="*/ 1152128 h 1152128"/>
                <a:gd name="connsiteX16" fmla="*/ 576064 w 5832648"/>
                <a:gd name="connsiteY16" fmla="*/ 1152128 h 1152128"/>
                <a:gd name="connsiteX17" fmla="*/ 0 w 5832648"/>
                <a:gd name="connsiteY17" fmla="*/ 576064 h 1152128"/>
                <a:gd name="connsiteX18" fmla="*/ 576064 w 5832648"/>
                <a:gd name="connsiteY18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32648" h="1152128">
                  <a:moveTo>
                    <a:pt x="619854" y="172234"/>
                  </a:moveTo>
                  <a:cubicBezTo>
                    <a:pt x="452583" y="172234"/>
                    <a:pt x="309064" y="273935"/>
                    <a:pt x="247759" y="418875"/>
                  </a:cubicBezTo>
                  <a:lnTo>
                    <a:pt x="216024" y="576064"/>
                  </a:lnTo>
                  <a:lnTo>
                    <a:pt x="216024" y="576063"/>
                  </a:lnTo>
                  <a:lnTo>
                    <a:pt x="216024" y="576064"/>
                  </a:lnTo>
                  <a:lnTo>
                    <a:pt x="216024" y="576064"/>
                  </a:lnTo>
                  <a:lnTo>
                    <a:pt x="247759" y="733252"/>
                  </a:lnTo>
                  <a:cubicBezTo>
                    <a:pt x="309064" y="878193"/>
                    <a:pt x="452583" y="979893"/>
                    <a:pt x="619854" y="979893"/>
                  </a:cubicBezTo>
                  <a:lnTo>
                    <a:pt x="5212794" y="979894"/>
                  </a:lnTo>
                  <a:cubicBezTo>
                    <a:pt x="5435823" y="979894"/>
                    <a:pt x="5616624" y="799093"/>
                    <a:pt x="5616624" y="576064"/>
                  </a:cubicBezTo>
                  <a:lnTo>
                    <a:pt x="5616625" y="576064"/>
                  </a:lnTo>
                  <a:cubicBezTo>
                    <a:pt x="5616625" y="353035"/>
                    <a:pt x="5435824" y="172234"/>
                    <a:pt x="5212795" y="172234"/>
                  </a:cubicBezTo>
                  <a:close/>
                  <a:moveTo>
                    <a:pt x="576064" y="0"/>
                  </a:moveTo>
                  <a:lnTo>
                    <a:pt x="5256584" y="0"/>
                  </a:lnTo>
                  <a:cubicBezTo>
                    <a:pt x="5574735" y="0"/>
                    <a:pt x="5832648" y="257913"/>
                    <a:pt x="5832648" y="576064"/>
                  </a:cubicBezTo>
                  <a:cubicBezTo>
                    <a:pt x="5832648" y="894215"/>
                    <a:pt x="5574735" y="1152128"/>
                    <a:pt x="5256584" y="1152128"/>
                  </a:cubicBezTo>
                  <a:lnTo>
                    <a:pt x="576064" y="1152128"/>
                  </a:lnTo>
                  <a:cubicBezTo>
                    <a:pt x="257913" y="1152128"/>
                    <a:pt x="0" y="894215"/>
                    <a:pt x="0" y="576064"/>
                  </a:cubicBezTo>
                  <a:cubicBezTo>
                    <a:pt x="0" y="257913"/>
                    <a:pt x="257913" y="0"/>
                    <a:pt x="5760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 dirty="0">
                <a:cs typeface="+mn-ea"/>
                <a:sym typeface="+mn-lt"/>
              </a:endParaRPr>
            </a:p>
          </p:txBody>
        </p:sp>
        <p:sp>
          <p:nvSpPr>
            <p:cNvPr id="47" name="圆角矩形 165">
              <a:extLst>
                <a:ext uri="{FF2B5EF4-FFF2-40B4-BE49-F238E27FC236}">
                  <a16:creationId xmlns:a16="http://schemas.microsoft.com/office/drawing/2014/main" id="{18C78E5C-091E-45A6-9319-92ADD70B854F}"/>
                </a:ext>
              </a:extLst>
            </p:cNvPr>
            <p:cNvSpPr/>
            <p:nvPr/>
          </p:nvSpPr>
          <p:spPr>
            <a:xfrm>
              <a:off x="4007769" y="5518706"/>
              <a:ext cx="5400600" cy="8076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gradFill flip="none" rotWithShape="1">
                <a:gsLst>
                  <a:gs pos="100000">
                    <a:schemeClr val="bg1"/>
                  </a:gs>
                  <a:gs pos="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dist">
                <a:buNone/>
              </a:pPr>
              <a:r>
                <a:rPr lang="en-US" altLang="zh-CN" b="1" dirty="0">
                  <a:solidFill>
                    <a:srgbClr val="FE405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JDK</a:t>
              </a:r>
              <a:r>
                <a:rPr lang="zh-CN" altLang="en-US" b="1" dirty="0">
                  <a:solidFill>
                    <a:srgbClr val="FE405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新版特性</a:t>
              </a:r>
            </a:p>
          </p:txBody>
        </p:sp>
        <p:sp>
          <p:nvSpPr>
            <p:cNvPr id="48" name="圆角矩形 167">
              <a:extLst>
                <a:ext uri="{FF2B5EF4-FFF2-40B4-BE49-F238E27FC236}">
                  <a16:creationId xmlns:a16="http://schemas.microsoft.com/office/drawing/2014/main" id="{5833E1CA-DF2A-4430-A8CF-2090F9EC0DE9}"/>
                </a:ext>
              </a:extLst>
            </p:cNvPr>
            <p:cNvSpPr/>
            <p:nvPr/>
          </p:nvSpPr>
          <p:spPr>
            <a:xfrm>
              <a:off x="3791744" y="5346472"/>
              <a:ext cx="5832649" cy="1152127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>
                <a:cs typeface="+mn-ea"/>
                <a:sym typeface="+mn-lt"/>
              </a:endParaRPr>
            </a:p>
          </p:txBody>
        </p:sp>
      </p:grpSp>
      <p:sp>
        <p:nvSpPr>
          <p:cNvPr id="3" name="Rectangle 27">
            <a:extLst>
              <a:ext uri="{FF2B5EF4-FFF2-40B4-BE49-F238E27FC236}">
                <a16:creationId xmlns:a16="http://schemas.microsoft.com/office/drawing/2014/main" id="{5A63BADE-7E55-FCA5-BAA7-A0201423B442}"/>
              </a:ext>
            </a:extLst>
          </p:cNvPr>
          <p:cNvSpPr>
            <a:spLocks/>
          </p:cNvSpPr>
          <p:nvPr/>
        </p:nvSpPr>
        <p:spPr bwMode="auto">
          <a:xfrm>
            <a:off x="9583539" y="3311026"/>
            <a:ext cx="1679247" cy="208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pPr algn="ctr">
              <a:lnSpc>
                <a:spcPct val="80000"/>
              </a:lnSpc>
              <a:defRPr/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Bebas Neue" charset="0"/>
                <a:sym typeface="Bebas Neue" charset="0"/>
              </a:rPr>
              <a:t>虚拟线程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Bebas Neue" charset="0"/>
              <a:sym typeface="Bebas Neue" charset="0"/>
            </a:endParaRPr>
          </a:p>
        </p:txBody>
      </p:sp>
      <p:sp>
        <p:nvSpPr>
          <p:cNvPr id="4" name="Freeform 13">
            <a:extLst>
              <a:ext uri="{FF2B5EF4-FFF2-40B4-BE49-F238E27FC236}">
                <a16:creationId xmlns:a16="http://schemas.microsoft.com/office/drawing/2014/main" id="{BF2034D2-2578-7E56-D4EA-23385875EABB}"/>
              </a:ext>
            </a:extLst>
          </p:cNvPr>
          <p:cNvSpPr>
            <a:spLocks/>
          </p:cNvSpPr>
          <p:nvPr/>
        </p:nvSpPr>
        <p:spPr bwMode="auto">
          <a:xfrm rot="18212272">
            <a:off x="534749" y="2490984"/>
            <a:ext cx="1624008" cy="388667"/>
          </a:xfrm>
          <a:custGeom>
            <a:avLst/>
            <a:gdLst>
              <a:gd name="T0" fmla="*/ 461 w 962"/>
              <a:gd name="T1" fmla="*/ 0 h 183"/>
              <a:gd name="T2" fmla="*/ 531 w 962"/>
              <a:gd name="T3" fmla="*/ 3 h 183"/>
              <a:gd name="T4" fmla="*/ 601 w 962"/>
              <a:gd name="T5" fmla="*/ 12 h 183"/>
              <a:gd name="T6" fmla="*/ 672 w 962"/>
              <a:gd name="T7" fmla="*/ 28 h 183"/>
              <a:gd name="T8" fmla="*/ 745 w 962"/>
              <a:gd name="T9" fmla="*/ 52 h 183"/>
              <a:gd name="T10" fmla="*/ 818 w 962"/>
              <a:gd name="T11" fmla="*/ 83 h 183"/>
              <a:gd name="T12" fmla="*/ 889 w 962"/>
              <a:gd name="T13" fmla="*/ 124 h 183"/>
              <a:gd name="T14" fmla="*/ 962 w 962"/>
              <a:gd name="T15" fmla="*/ 173 h 183"/>
              <a:gd name="T16" fmla="*/ 954 w 962"/>
              <a:gd name="T17" fmla="*/ 183 h 183"/>
              <a:gd name="T18" fmla="*/ 883 w 962"/>
              <a:gd name="T19" fmla="*/ 134 h 183"/>
              <a:gd name="T20" fmla="*/ 812 w 962"/>
              <a:gd name="T21" fmla="*/ 95 h 183"/>
              <a:gd name="T22" fmla="*/ 740 w 962"/>
              <a:gd name="T23" fmla="*/ 64 h 183"/>
              <a:gd name="T24" fmla="*/ 669 w 962"/>
              <a:gd name="T25" fmla="*/ 40 h 183"/>
              <a:gd name="T26" fmla="*/ 599 w 962"/>
              <a:gd name="T27" fmla="*/ 24 h 183"/>
              <a:gd name="T28" fmla="*/ 529 w 962"/>
              <a:gd name="T29" fmla="*/ 15 h 183"/>
              <a:gd name="T30" fmla="*/ 461 w 962"/>
              <a:gd name="T31" fmla="*/ 12 h 183"/>
              <a:gd name="T32" fmla="*/ 387 w 962"/>
              <a:gd name="T33" fmla="*/ 15 h 183"/>
              <a:gd name="T34" fmla="*/ 314 w 962"/>
              <a:gd name="T35" fmla="*/ 25 h 183"/>
              <a:gd name="T36" fmla="*/ 246 w 962"/>
              <a:gd name="T37" fmla="*/ 42 h 183"/>
              <a:gd name="T38" fmla="*/ 180 w 962"/>
              <a:gd name="T39" fmla="*/ 64 h 183"/>
              <a:gd name="T40" fmla="*/ 118 w 962"/>
              <a:gd name="T41" fmla="*/ 91 h 183"/>
              <a:gd name="T42" fmla="*/ 60 w 962"/>
              <a:gd name="T43" fmla="*/ 121 h 183"/>
              <a:gd name="T44" fmla="*/ 8 w 962"/>
              <a:gd name="T45" fmla="*/ 155 h 183"/>
              <a:gd name="T46" fmla="*/ 8 w 962"/>
              <a:gd name="T47" fmla="*/ 155 h 183"/>
              <a:gd name="T48" fmla="*/ 0 w 962"/>
              <a:gd name="T49" fmla="*/ 144 h 183"/>
              <a:gd name="T50" fmla="*/ 54 w 962"/>
              <a:gd name="T51" fmla="*/ 110 h 183"/>
              <a:gd name="T52" fmla="*/ 112 w 962"/>
              <a:gd name="T53" fmla="*/ 79 h 183"/>
              <a:gd name="T54" fmla="*/ 176 w 962"/>
              <a:gd name="T55" fmla="*/ 52 h 183"/>
              <a:gd name="T56" fmla="*/ 243 w 962"/>
              <a:gd name="T57" fmla="*/ 30 h 183"/>
              <a:gd name="T58" fmla="*/ 312 w 962"/>
              <a:gd name="T59" fmla="*/ 14 h 183"/>
              <a:gd name="T60" fmla="*/ 385 w 962"/>
              <a:gd name="T61" fmla="*/ 3 h 183"/>
              <a:gd name="T62" fmla="*/ 461 w 962"/>
              <a:gd name="T63" fmla="*/ 0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962" h="183">
                <a:moveTo>
                  <a:pt x="461" y="0"/>
                </a:moveTo>
                <a:lnTo>
                  <a:pt x="531" y="3"/>
                </a:lnTo>
                <a:lnTo>
                  <a:pt x="601" y="12"/>
                </a:lnTo>
                <a:lnTo>
                  <a:pt x="672" y="28"/>
                </a:lnTo>
                <a:lnTo>
                  <a:pt x="745" y="52"/>
                </a:lnTo>
                <a:lnTo>
                  <a:pt x="818" y="83"/>
                </a:lnTo>
                <a:lnTo>
                  <a:pt x="889" y="124"/>
                </a:lnTo>
                <a:lnTo>
                  <a:pt x="962" y="173"/>
                </a:lnTo>
                <a:lnTo>
                  <a:pt x="954" y="183"/>
                </a:lnTo>
                <a:lnTo>
                  <a:pt x="883" y="134"/>
                </a:lnTo>
                <a:lnTo>
                  <a:pt x="812" y="95"/>
                </a:lnTo>
                <a:lnTo>
                  <a:pt x="740" y="64"/>
                </a:lnTo>
                <a:lnTo>
                  <a:pt x="669" y="40"/>
                </a:lnTo>
                <a:lnTo>
                  <a:pt x="599" y="24"/>
                </a:lnTo>
                <a:lnTo>
                  <a:pt x="529" y="15"/>
                </a:lnTo>
                <a:lnTo>
                  <a:pt x="461" y="12"/>
                </a:lnTo>
                <a:lnTo>
                  <a:pt x="387" y="15"/>
                </a:lnTo>
                <a:lnTo>
                  <a:pt x="314" y="25"/>
                </a:lnTo>
                <a:lnTo>
                  <a:pt x="246" y="42"/>
                </a:lnTo>
                <a:lnTo>
                  <a:pt x="180" y="64"/>
                </a:lnTo>
                <a:lnTo>
                  <a:pt x="118" y="91"/>
                </a:lnTo>
                <a:lnTo>
                  <a:pt x="60" y="121"/>
                </a:lnTo>
                <a:lnTo>
                  <a:pt x="8" y="155"/>
                </a:lnTo>
                <a:lnTo>
                  <a:pt x="8" y="155"/>
                </a:lnTo>
                <a:lnTo>
                  <a:pt x="0" y="144"/>
                </a:lnTo>
                <a:lnTo>
                  <a:pt x="54" y="110"/>
                </a:lnTo>
                <a:lnTo>
                  <a:pt x="112" y="79"/>
                </a:lnTo>
                <a:lnTo>
                  <a:pt x="176" y="52"/>
                </a:lnTo>
                <a:lnTo>
                  <a:pt x="243" y="30"/>
                </a:lnTo>
                <a:lnTo>
                  <a:pt x="312" y="14"/>
                </a:lnTo>
                <a:lnTo>
                  <a:pt x="385" y="3"/>
                </a:lnTo>
                <a:lnTo>
                  <a:pt x="461" y="0"/>
                </a:lnTo>
                <a:close/>
              </a:path>
            </a:pathLst>
          </a:custGeom>
          <a:solidFill>
            <a:srgbClr val="989493"/>
          </a:solidFill>
          <a:ln w="0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>
            <a:outerShdw algn="tl" rotWithShape="0">
              <a:srgbClr val="FFFFFF"/>
            </a:outerShdw>
          </a:effectLst>
        </p:spPr>
        <p:txBody>
          <a:bodyPr lIns="98178" tIns="49089" rIns="98178" bIns="49089"/>
          <a:lstStyle/>
          <a:p>
            <a:pPr algn="ctr">
              <a:defRPr/>
            </a:pPr>
            <a:endParaRPr lang="en-US" sz="2200" ker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Gill Sans" charset="0"/>
            </a:endParaRPr>
          </a:p>
        </p:txBody>
      </p:sp>
      <p:sp>
        <p:nvSpPr>
          <p:cNvPr id="84" name="Oval 53">
            <a:extLst>
              <a:ext uri="{FF2B5EF4-FFF2-40B4-BE49-F238E27FC236}">
                <a16:creationId xmlns:a16="http://schemas.microsoft.com/office/drawing/2014/main" id="{C369EACD-5D3B-4E91-87A7-BB2DF5404D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0260" y="3192709"/>
            <a:ext cx="801352" cy="801553"/>
          </a:xfrm>
          <a:prstGeom prst="ellipse">
            <a:avLst/>
          </a:prstGeom>
          <a:solidFill>
            <a:srgbClr val="2D6B81"/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>
              <a:defRPr/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13">
            <a:extLst>
              <a:ext uri="{FF2B5EF4-FFF2-40B4-BE49-F238E27FC236}">
                <a16:creationId xmlns:a16="http://schemas.microsoft.com/office/drawing/2014/main" id="{780D83C2-96BD-455D-9307-53B60B14E02D}"/>
              </a:ext>
            </a:extLst>
          </p:cNvPr>
          <p:cNvSpPr>
            <a:spLocks/>
          </p:cNvSpPr>
          <p:nvPr/>
        </p:nvSpPr>
        <p:spPr bwMode="auto">
          <a:xfrm rot="2509110">
            <a:off x="9493875" y="1789318"/>
            <a:ext cx="1252681" cy="426567"/>
          </a:xfrm>
          <a:custGeom>
            <a:avLst/>
            <a:gdLst>
              <a:gd name="T0" fmla="*/ 461 w 962"/>
              <a:gd name="T1" fmla="*/ 0 h 183"/>
              <a:gd name="T2" fmla="*/ 531 w 962"/>
              <a:gd name="T3" fmla="*/ 3 h 183"/>
              <a:gd name="T4" fmla="*/ 601 w 962"/>
              <a:gd name="T5" fmla="*/ 12 h 183"/>
              <a:gd name="T6" fmla="*/ 672 w 962"/>
              <a:gd name="T7" fmla="*/ 28 h 183"/>
              <a:gd name="T8" fmla="*/ 745 w 962"/>
              <a:gd name="T9" fmla="*/ 52 h 183"/>
              <a:gd name="T10" fmla="*/ 818 w 962"/>
              <a:gd name="T11" fmla="*/ 83 h 183"/>
              <a:gd name="T12" fmla="*/ 889 w 962"/>
              <a:gd name="T13" fmla="*/ 124 h 183"/>
              <a:gd name="T14" fmla="*/ 962 w 962"/>
              <a:gd name="T15" fmla="*/ 173 h 183"/>
              <a:gd name="T16" fmla="*/ 954 w 962"/>
              <a:gd name="T17" fmla="*/ 183 h 183"/>
              <a:gd name="T18" fmla="*/ 883 w 962"/>
              <a:gd name="T19" fmla="*/ 134 h 183"/>
              <a:gd name="T20" fmla="*/ 812 w 962"/>
              <a:gd name="T21" fmla="*/ 95 h 183"/>
              <a:gd name="T22" fmla="*/ 740 w 962"/>
              <a:gd name="T23" fmla="*/ 64 h 183"/>
              <a:gd name="T24" fmla="*/ 669 w 962"/>
              <a:gd name="T25" fmla="*/ 40 h 183"/>
              <a:gd name="T26" fmla="*/ 599 w 962"/>
              <a:gd name="T27" fmla="*/ 24 h 183"/>
              <a:gd name="T28" fmla="*/ 529 w 962"/>
              <a:gd name="T29" fmla="*/ 15 h 183"/>
              <a:gd name="T30" fmla="*/ 461 w 962"/>
              <a:gd name="T31" fmla="*/ 12 h 183"/>
              <a:gd name="T32" fmla="*/ 387 w 962"/>
              <a:gd name="T33" fmla="*/ 15 h 183"/>
              <a:gd name="T34" fmla="*/ 314 w 962"/>
              <a:gd name="T35" fmla="*/ 25 h 183"/>
              <a:gd name="T36" fmla="*/ 246 w 962"/>
              <a:gd name="T37" fmla="*/ 42 h 183"/>
              <a:gd name="T38" fmla="*/ 180 w 962"/>
              <a:gd name="T39" fmla="*/ 64 h 183"/>
              <a:gd name="T40" fmla="*/ 118 w 962"/>
              <a:gd name="T41" fmla="*/ 91 h 183"/>
              <a:gd name="T42" fmla="*/ 60 w 962"/>
              <a:gd name="T43" fmla="*/ 121 h 183"/>
              <a:gd name="T44" fmla="*/ 8 w 962"/>
              <a:gd name="T45" fmla="*/ 155 h 183"/>
              <a:gd name="T46" fmla="*/ 8 w 962"/>
              <a:gd name="T47" fmla="*/ 155 h 183"/>
              <a:gd name="T48" fmla="*/ 0 w 962"/>
              <a:gd name="T49" fmla="*/ 144 h 183"/>
              <a:gd name="T50" fmla="*/ 54 w 962"/>
              <a:gd name="T51" fmla="*/ 110 h 183"/>
              <a:gd name="T52" fmla="*/ 112 w 962"/>
              <a:gd name="T53" fmla="*/ 79 h 183"/>
              <a:gd name="T54" fmla="*/ 176 w 962"/>
              <a:gd name="T55" fmla="*/ 52 h 183"/>
              <a:gd name="T56" fmla="*/ 243 w 962"/>
              <a:gd name="T57" fmla="*/ 30 h 183"/>
              <a:gd name="T58" fmla="*/ 312 w 962"/>
              <a:gd name="T59" fmla="*/ 14 h 183"/>
              <a:gd name="T60" fmla="*/ 385 w 962"/>
              <a:gd name="T61" fmla="*/ 3 h 183"/>
              <a:gd name="T62" fmla="*/ 461 w 962"/>
              <a:gd name="T63" fmla="*/ 0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962" h="183">
                <a:moveTo>
                  <a:pt x="461" y="0"/>
                </a:moveTo>
                <a:lnTo>
                  <a:pt x="531" y="3"/>
                </a:lnTo>
                <a:lnTo>
                  <a:pt x="601" y="12"/>
                </a:lnTo>
                <a:lnTo>
                  <a:pt x="672" y="28"/>
                </a:lnTo>
                <a:lnTo>
                  <a:pt x="745" y="52"/>
                </a:lnTo>
                <a:lnTo>
                  <a:pt x="818" y="83"/>
                </a:lnTo>
                <a:lnTo>
                  <a:pt x="889" y="124"/>
                </a:lnTo>
                <a:lnTo>
                  <a:pt x="962" y="173"/>
                </a:lnTo>
                <a:lnTo>
                  <a:pt x="954" y="183"/>
                </a:lnTo>
                <a:lnTo>
                  <a:pt x="883" y="134"/>
                </a:lnTo>
                <a:lnTo>
                  <a:pt x="812" y="95"/>
                </a:lnTo>
                <a:lnTo>
                  <a:pt x="740" y="64"/>
                </a:lnTo>
                <a:lnTo>
                  <a:pt x="669" y="40"/>
                </a:lnTo>
                <a:lnTo>
                  <a:pt x="599" y="24"/>
                </a:lnTo>
                <a:lnTo>
                  <a:pt x="529" y="15"/>
                </a:lnTo>
                <a:lnTo>
                  <a:pt x="461" y="12"/>
                </a:lnTo>
                <a:lnTo>
                  <a:pt x="387" y="15"/>
                </a:lnTo>
                <a:lnTo>
                  <a:pt x="314" y="25"/>
                </a:lnTo>
                <a:lnTo>
                  <a:pt x="246" y="42"/>
                </a:lnTo>
                <a:lnTo>
                  <a:pt x="180" y="64"/>
                </a:lnTo>
                <a:lnTo>
                  <a:pt x="118" y="91"/>
                </a:lnTo>
                <a:lnTo>
                  <a:pt x="60" y="121"/>
                </a:lnTo>
                <a:lnTo>
                  <a:pt x="8" y="155"/>
                </a:lnTo>
                <a:lnTo>
                  <a:pt x="8" y="155"/>
                </a:lnTo>
                <a:lnTo>
                  <a:pt x="0" y="144"/>
                </a:lnTo>
                <a:lnTo>
                  <a:pt x="54" y="110"/>
                </a:lnTo>
                <a:lnTo>
                  <a:pt x="112" y="79"/>
                </a:lnTo>
                <a:lnTo>
                  <a:pt x="176" y="52"/>
                </a:lnTo>
                <a:lnTo>
                  <a:pt x="243" y="30"/>
                </a:lnTo>
                <a:lnTo>
                  <a:pt x="312" y="14"/>
                </a:lnTo>
                <a:lnTo>
                  <a:pt x="385" y="3"/>
                </a:lnTo>
                <a:lnTo>
                  <a:pt x="461" y="0"/>
                </a:lnTo>
                <a:close/>
              </a:path>
            </a:pathLst>
          </a:custGeom>
          <a:solidFill>
            <a:srgbClr val="989493"/>
          </a:solidFill>
          <a:ln w="0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>
            <a:outerShdw algn="tl" rotWithShape="0">
              <a:srgbClr val="FFFFFF"/>
            </a:outerShdw>
          </a:effectLst>
        </p:spPr>
        <p:txBody>
          <a:bodyPr lIns="98178" tIns="49089" rIns="98178" bIns="49089"/>
          <a:lstStyle/>
          <a:p>
            <a:pPr algn="ctr">
              <a:defRPr/>
            </a:pPr>
            <a:endParaRPr lang="en-US" sz="2200" ker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Gill Sans" charset="0"/>
            </a:endParaRPr>
          </a:p>
        </p:txBody>
      </p:sp>
      <p:sp>
        <p:nvSpPr>
          <p:cNvPr id="110" name="Oval 53">
            <a:extLst>
              <a:ext uri="{FF2B5EF4-FFF2-40B4-BE49-F238E27FC236}">
                <a16:creationId xmlns:a16="http://schemas.microsoft.com/office/drawing/2014/main" id="{83BFDE4C-A804-4CFC-ABE1-A887189C0C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2487" y="2260530"/>
            <a:ext cx="801352" cy="801553"/>
          </a:xfrm>
          <a:prstGeom prst="ellipse">
            <a:avLst/>
          </a:prstGeom>
          <a:solidFill>
            <a:srgbClr val="0070C0"/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>
              <a:defRPr/>
            </a:pPr>
            <a:r>
              <a:rPr lang="en-US" alt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Freeform 13">
            <a:extLst>
              <a:ext uri="{FF2B5EF4-FFF2-40B4-BE49-F238E27FC236}">
                <a16:creationId xmlns:a16="http://schemas.microsoft.com/office/drawing/2014/main" id="{C52B1516-62AE-47A1-0F30-43F7AA0B1388}"/>
              </a:ext>
            </a:extLst>
          </p:cNvPr>
          <p:cNvSpPr>
            <a:spLocks/>
          </p:cNvSpPr>
          <p:nvPr/>
        </p:nvSpPr>
        <p:spPr bwMode="auto">
          <a:xfrm rot="5713439">
            <a:off x="6222743" y="2971140"/>
            <a:ext cx="1252681" cy="426567"/>
          </a:xfrm>
          <a:custGeom>
            <a:avLst/>
            <a:gdLst>
              <a:gd name="T0" fmla="*/ 461 w 962"/>
              <a:gd name="T1" fmla="*/ 0 h 183"/>
              <a:gd name="T2" fmla="*/ 531 w 962"/>
              <a:gd name="T3" fmla="*/ 3 h 183"/>
              <a:gd name="T4" fmla="*/ 601 w 962"/>
              <a:gd name="T5" fmla="*/ 12 h 183"/>
              <a:gd name="T6" fmla="*/ 672 w 962"/>
              <a:gd name="T7" fmla="*/ 28 h 183"/>
              <a:gd name="T8" fmla="*/ 745 w 962"/>
              <a:gd name="T9" fmla="*/ 52 h 183"/>
              <a:gd name="T10" fmla="*/ 818 w 962"/>
              <a:gd name="T11" fmla="*/ 83 h 183"/>
              <a:gd name="T12" fmla="*/ 889 w 962"/>
              <a:gd name="T13" fmla="*/ 124 h 183"/>
              <a:gd name="T14" fmla="*/ 962 w 962"/>
              <a:gd name="T15" fmla="*/ 173 h 183"/>
              <a:gd name="T16" fmla="*/ 954 w 962"/>
              <a:gd name="T17" fmla="*/ 183 h 183"/>
              <a:gd name="T18" fmla="*/ 883 w 962"/>
              <a:gd name="T19" fmla="*/ 134 h 183"/>
              <a:gd name="T20" fmla="*/ 812 w 962"/>
              <a:gd name="T21" fmla="*/ 95 h 183"/>
              <a:gd name="T22" fmla="*/ 740 w 962"/>
              <a:gd name="T23" fmla="*/ 64 h 183"/>
              <a:gd name="T24" fmla="*/ 669 w 962"/>
              <a:gd name="T25" fmla="*/ 40 h 183"/>
              <a:gd name="T26" fmla="*/ 599 w 962"/>
              <a:gd name="T27" fmla="*/ 24 h 183"/>
              <a:gd name="T28" fmla="*/ 529 w 962"/>
              <a:gd name="T29" fmla="*/ 15 h 183"/>
              <a:gd name="T30" fmla="*/ 461 w 962"/>
              <a:gd name="T31" fmla="*/ 12 h 183"/>
              <a:gd name="T32" fmla="*/ 387 w 962"/>
              <a:gd name="T33" fmla="*/ 15 h 183"/>
              <a:gd name="T34" fmla="*/ 314 w 962"/>
              <a:gd name="T35" fmla="*/ 25 h 183"/>
              <a:gd name="T36" fmla="*/ 246 w 962"/>
              <a:gd name="T37" fmla="*/ 42 h 183"/>
              <a:gd name="T38" fmla="*/ 180 w 962"/>
              <a:gd name="T39" fmla="*/ 64 h 183"/>
              <a:gd name="T40" fmla="*/ 118 w 962"/>
              <a:gd name="T41" fmla="*/ 91 h 183"/>
              <a:gd name="T42" fmla="*/ 60 w 962"/>
              <a:gd name="T43" fmla="*/ 121 h 183"/>
              <a:gd name="T44" fmla="*/ 8 w 962"/>
              <a:gd name="T45" fmla="*/ 155 h 183"/>
              <a:gd name="T46" fmla="*/ 8 w 962"/>
              <a:gd name="T47" fmla="*/ 155 h 183"/>
              <a:gd name="T48" fmla="*/ 0 w 962"/>
              <a:gd name="T49" fmla="*/ 144 h 183"/>
              <a:gd name="T50" fmla="*/ 54 w 962"/>
              <a:gd name="T51" fmla="*/ 110 h 183"/>
              <a:gd name="T52" fmla="*/ 112 w 962"/>
              <a:gd name="T53" fmla="*/ 79 h 183"/>
              <a:gd name="T54" fmla="*/ 176 w 962"/>
              <a:gd name="T55" fmla="*/ 52 h 183"/>
              <a:gd name="T56" fmla="*/ 243 w 962"/>
              <a:gd name="T57" fmla="*/ 30 h 183"/>
              <a:gd name="T58" fmla="*/ 312 w 962"/>
              <a:gd name="T59" fmla="*/ 14 h 183"/>
              <a:gd name="T60" fmla="*/ 385 w 962"/>
              <a:gd name="T61" fmla="*/ 3 h 183"/>
              <a:gd name="T62" fmla="*/ 461 w 962"/>
              <a:gd name="T63" fmla="*/ 0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962" h="183">
                <a:moveTo>
                  <a:pt x="461" y="0"/>
                </a:moveTo>
                <a:lnTo>
                  <a:pt x="531" y="3"/>
                </a:lnTo>
                <a:lnTo>
                  <a:pt x="601" y="12"/>
                </a:lnTo>
                <a:lnTo>
                  <a:pt x="672" y="28"/>
                </a:lnTo>
                <a:lnTo>
                  <a:pt x="745" y="52"/>
                </a:lnTo>
                <a:lnTo>
                  <a:pt x="818" y="83"/>
                </a:lnTo>
                <a:lnTo>
                  <a:pt x="889" y="124"/>
                </a:lnTo>
                <a:lnTo>
                  <a:pt x="962" y="173"/>
                </a:lnTo>
                <a:lnTo>
                  <a:pt x="954" y="183"/>
                </a:lnTo>
                <a:lnTo>
                  <a:pt x="883" y="134"/>
                </a:lnTo>
                <a:lnTo>
                  <a:pt x="812" y="95"/>
                </a:lnTo>
                <a:lnTo>
                  <a:pt x="740" y="64"/>
                </a:lnTo>
                <a:lnTo>
                  <a:pt x="669" y="40"/>
                </a:lnTo>
                <a:lnTo>
                  <a:pt x="599" y="24"/>
                </a:lnTo>
                <a:lnTo>
                  <a:pt x="529" y="15"/>
                </a:lnTo>
                <a:lnTo>
                  <a:pt x="461" y="12"/>
                </a:lnTo>
                <a:lnTo>
                  <a:pt x="387" y="15"/>
                </a:lnTo>
                <a:lnTo>
                  <a:pt x="314" y="25"/>
                </a:lnTo>
                <a:lnTo>
                  <a:pt x="246" y="42"/>
                </a:lnTo>
                <a:lnTo>
                  <a:pt x="180" y="64"/>
                </a:lnTo>
                <a:lnTo>
                  <a:pt x="118" y="91"/>
                </a:lnTo>
                <a:lnTo>
                  <a:pt x="60" y="121"/>
                </a:lnTo>
                <a:lnTo>
                  <a:pt x="8" y="155"/>
                </a:lnTo>
                <a:lnTo>
                  <a:pt x="8" y="155"/>
                </a:lnTo>
                <a:lnTo>
                  <a:pt x="0" y="144"/>
                </a:lnTo>
                <a:lnTo>
                  <a:pt x="54" y="110"/>
                </a:lnTo>
                <a:lnTo>
                  <a:pt x="112" y="79"/>
                </a:lnTo>
                <a:lnTo>
                  <a:pt x="176" y="52"/>
                </a:lnTo>
                <a:lnTo>
                  <a:pt x="243" y="30"/>
                </a:lnTo>
                <a:lnTo>
                  <a:pt x="312" y="14"/>
                </a:lnTo>
                <a:lnTo>
                  <a:pt x="385" y="3"/>
                </a:lnTo>
                <a:lnTo>
                  <a:pt x="461" y="0"/>
                </a:lnTo>
                <a:close/>
              </a:path>
            </a:pathLst>
          </a:custGeom>
          <a:solidFill>
            <a:srgbClr val="989493"/>
          </a:solidFill>
          <a:ln w="0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>
            <a:outerShdw algn="tl" rotWithShape="0">
              <a:srgbClr val="FFFFFF"/>
            </a:outerShdw>
          </a:effectLst>
        </p:spPr>
        <p:txBody>
          <a:bodyPr lIns="98178" tIns="49089" rIns="98178" bIns="49089"/>
          <a:lstStyle/>
          <a:p>
            <a:pPr algn="ctr">
              <a:defRPr/>
            </a:pPr>
            <a:endParaRPr lang="en-US" sz="2200" ker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Gill Sans" charset="0"/>
            </a:endParaRPr>
          </a:p>
        </p:txBody>
      </p:sp>
      <p:sp>
        <p:nvSpPr>
          <p:cNvPr id="10" name="Oval 53">
            <a:extLst>
              <a:ext uri="{FF2B5EF4-FFF2-40B4-BE49-F238E27FC236}">
                <a16:creationId xmlns:a16="http://schemas.microsoft.com/office/drawing/2014/main" id="{BDA52D86-74CD-7971-B28B-03B26FB6E3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1308" y="1998841"/>
            <a:ext cx="741614" cy="728683"/>
          </a:xfrm>
          <a:prstGeom prst="ellipse">
            <a:avLst/>
          </a:prstGeom>
          <a:solidFill>
            <a:srgbClr val="00B0F0"/>
          </a:solidFill>
          <a:ln w="57150">
            <a:noFill/>
          </a:ln>
          <a:effectLst>
            <a:outerShdw blurRad="279400" dist="76200" dir="2700000" sx="101000" sy="101000" algn="tl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>
              <a:defRPr/>
            </a:pPr>
            <a:r>
              <a:rPr lang="en-US" alt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Rectangle 27">
            <a:extLst>
              <a:ext uri="{FF2B5EF4-FFF2-40B4-BE49-F238E27FC236}">
                <a16:creationId xmlns:a16="http://schemas.microsoft.com/office/drawing/2014/main" id="{6750A207-3966-A60F-B81D-1953F199A099}"/>
              </a:ext>
            </a:extLst>
          </p:cNvPr>
          <p:cNvSpPr>
            <a:spLocks/>
          </p:cNvSpPr>
          <p:nvPr/>
        </p:nvSpPr>
        <p:spPr bwMode="auto">
          <a:xfrm>
            <a:off x="2516986" y="5724396"/>
            <a:ext cx="1679247" cy="208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pPr algn="ctr">
              <a:lnSpc>
                <a:spcPct val="80000"/>
              </a:lnSpc>
              <a:defRPr/>
            </a:pP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Bebas Neue" charset="0"/>
                <a:sym typeface="Bebas Neue" charset="0"/>
              </a:rPr>
              <a:t>switch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Bebas Neue" charset="0"/>
                <a:sym typeface="Bebas Neue" charset="0"/>
              </a:rPr>
              <a:t>表达式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Bebas Neue" charset="0"/>
              <a:sym typeface="Bebas Neue" charset="0"/>
            </a:endParaRPr>
          </a:p>
        </p:txBody>
      </p:sp>
      <p:sp>
        <p:nvSpPr>
          <p:cNvPr id="12" name="Rectangle 27">
            <a:extLst>
              <a:ext uri="{FF2B5EF4-FFF2-40B4-BE49-F238E27FC236}">
                <a16:creationId xmlns:a16="http://schemas.microsoft.com/office/drawing/2014/main" id="{6E50FC42-7139-C55A-A617-A41AD834CA10}"/>
              </a:ext>
            </a:extLst>
          </p:cNvPr>
          <p:cNvSpPr>
            <a:spLocks/>
          </p:cNvSpPr>
          <p:nvPr/>
        </p:nvSpPr>
        <p:spPr bwMode="auto">
          <a:xfrm>
            <a:off x="4333436" y="1483516"/>
            <a:ext cx="1679247" cy="208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pPr algn="ctr">
              <a:lnSpc>
                <a:spcPct val="80000"/>
              </a:lnSpc>
              <a:defRPr/>
            </a:pP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Bebas Neue" charset="0"/>
                <a:sym typeface="Bebas Neue" charset="0"/>
              </a:rPr>
              <a:t>Text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Bebas Neue" charset="0"/>
                <a:sym typeface="Bebas Neue" charset="0"/>
              </a:rPr>
              <a:t> </a:t>
            </a: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Bebas Neue" charset="0"/>
                <a:sym typeface="Bebas Neue" charset="0"/>
              </a:rPr>
              <a:t>Block</a:t>
            </a:r>
          </a:p>
        </p:txBody>
      </p:sp>
      <p:sp>
        <p:nvSpPr>
          <p:cNvPr id="13" name="Rectangle 27">
            <a:extLst>
              <a:ext uri="{FF2B5EF4-FFF2-40B4-BE49-F238E27FC236}">
                <a16:creationId xmlns:a16="http://schemas.microsoft.com/office/drawing/2014/main" id="{9648A6B1-9902-8DCF-9C89-826907CA722B}"/>
              </a:ext>
            </a:extLst>
          </p:cNvPr>
          <p:cNvSpPr>
            <a:spLocks/>
          </p:cNvSpPr>
          <p:nvPr/>
        </p:nvSpPr>
        <p:spPr bwMode="auto">
          <a:xfrm>
            <a:off x="5256375" y="5959938"/>
            <a:ext cx="1679247" cy="208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pPr algn="ctr">
              <a:lnSpc>
                <a:spcPct val="80000"/>
              </a:lnSpc>
              <a:defRPr/>
            </a:pP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Bebas Neue" charset="0"/>
                <a:sym typeface="Bebas Neue" charset="0"/>
              </a:rPr>
              <a:t>Records</a:t>
            </a:r>
          </a:p>
        </p:txBody>
      </p:sp>
      <p:sp>
        <p:nvSpPr>
          <p:cNvPr id="14" name="Rectangle 27">
            <a:extLst>
              <a:ext uri="{FF2B5EF4-FFF2-40B4-BE49-F238E27FC236}">
                <a16:creationId xmlns:a16="http://schemas.microsoft.com/office/drawing/2014/main" id="{1F8611A3-F781-121A-108E-7238C964B1DB}"/>
              </a:ext>
            </a:extLst>
          </p:cNvPr>
          <p:cNvSpPr>
            <a:spLocks/>
          </p:cNvSpPr>
          <p:nvPr/>
        </p:nvSpPr>
        <p:spPr bwMode="auto">
          <a:xfrm>
            <a:off x="6016527" y="1683898"/>
            <a:ext cx="1679247" cy="208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pPr algn="ctr">
              <a:lnSpc>
                <a:spcPct val="80000"/>
              </a:lnSpc>
              <a:defRPr/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Bebas Neue" charset="0"/>
                <a:sym typeface="Bebas Neue" charset="0"/>
              </a:rPr>
              <a:t>封闭类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Bebas Neue" charset="0"/>
              <a:sym typeface="Bebas Neue" charset="0"/>
            </a:endParaRPr>
          </a:p>
        </p:txBody>
      </p:sp>
      <p:sp>
        <p:nvSpPr>
          <p:cNvPr id="15" name="Rectangle 27">
            <a:extLst>
              <a:ext uri="{FF2B5EF4-FFF2-40B4-BE49-F238E27FC236}">
                <a16:creationId xmlns:a16="http://schemas.microsoft.com/office/drawing/2014/main" id="{CEC28037-7E4B-630C-EC69-591D838C2C8E}"/>
              </a:ext>
            </a:extLst>
          </p:cNvPr>
          <p:cNvSpPr>
            <a:spLocks/>
          </p:cNvSpPr>
          <p:nvPr/>
        </p:nvSpPr>
        <p:spPr bwMode="auto">
          <a:xfrm>
            <a:off x="7755599" y="2803979"/>
            <a:ext cx="1679247" cy="208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pPr algn="ctr">
              <a:lnSpc>
                <a:spcPct val="80000"/>
              </a:lnSpc>
              <a:defRPr/>
            </a:pP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Bebas Neue" charset="0"/>
                <a:sym typeface="Bebas Neue" charset="0"/>
              </a:rPr>
              <a:t>switch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Bebas Neue" charset="0"/>
                <a:sym typeface="Bebas Neue" charset="0"/>
              </a:rPr>
              <a:t> 模式匹配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Bebas Neue" charset="0"/>
              <a:sym typeface="Bebas Neue" charset="0"/>
            </a:endParaRPr>
          </a:p>
        </p:txBody>
      </p:sp>
      <p:sp>
        <p:nvSpPr>
          <p:cNvPr id="16" name="Rectangle 27">
            <a:extLst>
              <a:ext uri="{FF2B5EF4-FFF2-40B4-BE49-F238E27FC236}">
                <a16:creationId xmlns:a16="http://schemas.microsoft.com/office/drawing/2014/main" id="{E182B5E2-168D-7DE7-A0F5-A97BF215FD20}"/>
              </a:ext>
            </a:extLst>
          </p:cNvPr>
          <p:cNvSpPr>
            <a:spLocks/>
          </p:cNvSpPr>
          <p:nvPr/>
        </p:nvSpPr>
        <p:spPr bwMode="auto">
          <a:xfrm>
            <a:off x="5256374" y="6384031"/>
            <a:ext cx="1906548" cy="104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pPr algn="ctr">
              <a:lnSpc>
                <a:spcPct val="80000"/>
              </a:lnSpc>
              <a:defRPr/>
            </a:pPr>
            <a:r>
              <a:rPr lang="en-US" altLang="zh-CN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Bebas Neue" charset="0"/>
                <a:sym typeface="Bebas Neue" charset="0"/>
              </a:rPr>
              <a:t>instanceof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Bebas Neue" charset="0"/>
                <a:sym typeface="Bebas Neue" charset="0"/>
              </a:rPr>
              <a:t> 模式匹配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Bebas Neue" charset="0"/>
              <a:sym typeface="Bebas Neue" charset="0"/>
            </a:endParaRPr>
          </a:p>
        </p:txBody>
      </p:sp>
      <p:sp>
        <p:nvSpPr>
          <p:cNvPr id="17" name="Oval 53">
            <a:extLst>
              <a:ext uri="{FF2B5EF4-FFF2-40B4-BE49-F238E27FC236}">
                <a16:creationId xmlns:a16="http://schemas.microsoft.com/office/drawing/2014/main" id="{ADB5DA34-E4C1-0344-8732-63D414B3CB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93397" y="1691975"/>
            <a:ext cx="801352" cy="801553"/>
          </a:xfrm>
          <a:prstGeom prst="ellipse">
            <a:avLst/>
          </a:prstGeom>
          <a:solidFill>
            <a:srgbClr val="00B050"/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>
              <a:defRPr/>
            </a:pPr>
            <a:r>
              <a:rPr lang="en-US" altLang="zh-CN" sz="1800" u="sng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endParaRPr lang="zh-CN" altLang="en-US" sz="1800" u="sng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Freeform 13">
            <a:extLst>
              <a:ext uri="{FF2B5EF4-FFF2-40B4-BE49-F238E27FC236}">
                <a16:creationId xmlns:a16="http://schemas.microsoft.com/office/drawing/2014/main" id="{4E82CC96-70C5-98A1-2250-2C35AAA1CC82}"/>
              </a:ext>
            </a:extLst>
          </p:cNvPr>
          <p:cNvSpPr>
            <a:spLocks/>
          </p:cNvSpPr>
          <p:nvPr/>
        </p:nvSpPr>
        <p:spPr bwMode="auto">
          <a:xfrm rot="5704725">
            <a:off x="2997852" y="4084404"/>
            <a:ext cx="1624008" cy="388667"/>
          </a:xfrm>
          <a:custGeom>
            <a:avLst/>
            <a:gdLst>
              <a:gd name="T0" fmla="*/ 461 w 962"/>
              <a:gd name="T1" fmla="*/ 0 h 183"/>
              <a:gd name="T2" fmla="*/ 531 w 962"/>
              <a:gd name="T3" fmla="*/ 3 h 183"/>
              <a:gd name="T4" fmla="*/ 601 w 962"/>
              <a:gd name="T5" fmla="*/ 12 h 183"/>
              <a:gd name="T6" fmla="*/ 672 w 962"/>
              <a:gd name="T7" fmla="*/ 28 h 183"/>
              <a:gd name="T8" fmla="*/ 745 w 962"/>
              <a:gd name="T9" fmla="*/ 52 h 183"/>
              <a:gd name="T10" fmla="*/ 818 w 962"/>
              <a:gd name="T11" fmla="*/ 83 h 183"/>
              <a:gd name="T12" fmla="*/ 889 w 962"/>
              <a:gd name="T13" fmla="*/ 124 h 183"/>
              <a:gd name="T14" fmla="*/ 962 w 962"/>
              <a:gd name="T15" fmla="*/ 173 h 183"/>
              <a:gd name="T16" fmla="*/ 954 w 962"/>
              <a:gd name="T17" fmla="*/ 183 h 183"/>
              <a:gd name="T18" fmla="*/ 883 w 962"/>
              <a:gd name="T19" fmla="*/ 134 h 183"/>
              <a:gd name="T20" fmla="*/ 812 w 962"/>
              <a:gd name="T21" fmla="*/ 95 h 183"/>
              <a:gd name="T22" fmla="*/ 740 w 962"/>
              <a:gd name="T23" fmla="*/ 64 h 183"/>
              <a:gd name="T24" fmla="*/ 669 w 962"/>
              <a:gd name="T25" fmla="*/ 40 h 183"/>
              <a:gd name="T26" fmla="*/ 599 w 962"/>
              <a:gd name="T27" fmla="*/ 24 h 183"/>
              <a:gd name="T28" fmla="*/ 529 w 962"/>
              <a:gd name="T29" fmla="*/ 15 h 183"/>
              <a:gd name="T30" fmla="*/ 461 w 962"/>
              <a:gd name="T31" fmla="*/ 12 h 183"/>
              <a:gd name="T32" fmla="*/ 387 w 962"/>
              <a:gd name="T33" fmla="*/ 15 h 183"/>
              <a:gd name="T34" fmla="*/ 314 w 962"/>
              <a:gd name="T35" fmla="*/ 25 h 183"/>
              <a:gd name="T36" fmla="*/ 246 w 962"/>
              <a:gd name="T37" fmla="*/ 42 h 183"/>
              <a:gd name="T38" fmla="*/ 180 w 962"/>
              <a:gd name="T39" fmla="*/ 64 h 183"/>
              <a:gd name="T40" fmla="*/ 118 w 962"/>
              <a:gd name="T41" fmla="*/ 91 h 183"/>
              <a:gd name="T42" fmla="*/ 60 w 962"/>
              <a:gd name="T43" fmla="*/ 121 h 183"/>
              <a:gd name="T44" fmla="*/ 8 w 962"/>
              <a:gd name="T45" fmla="*/ 155 h 183"/>
              <a:gd name="T46" fmla="*/ 8 w 962"/>
              <a:gd name="T47" fmla="*/ 155 h 183"/>
              <a:gd name="T48" fmla="*/ 0 w 962"/>
              <a:gd name="T49" fmla="*/ 144 h 183"/>
              <a:gd name="T50" fmla="*/ 54 w 962"/>
              <a:gd name="T51" fmla="*/ 110 h 183"/>
              <a:gd name="T52" fmla="*/ 112 w 962"/>
              <a:gd name="T53" fmla="*/ 79 h 183"/>
              <a:gd name="T54" fmla="*/ 176 w 962"/>
              <a:gd name="T55" fmla="*/ 52 h 183"/>
              <a:gd name="T56" fmla="*/ 243 w 962"/>
              <a:gd name="T57" fmla="*/ 30 h 183"/>
              <a:gd name="T58" fmla="*/ 312 w 962"/>
              <a:gd name="T59" fmla="*/ 14 h 183"/>
              <a:gd name="T60" fmla="*/ 385 w 962"/>
              <a:gd name="T61" fmla="*/ 3 h 183"/>
              <a:gd name="T62" fmla="*/ 461 w 962"/>
              <a:gd name="T63" fmla="*/ 0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962" h="183">
                <a:moveTo>
                  <a:pt x="461" y="0"/>
                </a:moveTo>
                <a:lnTo>
                  <a:pt x="531" y="3"/>
                </a:lnTo>
                <a:lnTo>
                  <a:pt x="601" y="12"/>
                </a:lnTo>
                <a:lnTo>
                  <a:pt x="672" y="28"/>
                </a:lnTo>
                <a:lnTo>
                  <a:pt x="745" y="52"/>
                </a:lnTo>
                <a:lnTo>
                  <a:pt x="818" y="83"/>
                </a:lnTo>
                <a:lnTo>
                  <a:pt x="889" y="124"/>
                </a:lnTo>
                <a:lnTo>
                  <a:pt x="962" y="173"/>
                </a:lnTo>
                <a:lnTo>
                  <a:pt x="954" y="183"/>
                </a:lnTo>
                <a:lnTo>
                  <a:pt x="883" y="134"/>
                </a:lnTo>
                <a:lnTo>
                  <a:pt x="812" y="95"/>
                </a:lnTo>
                <a:lnTo>
                  <a:pt x="740" y="64"/>
                </a:lnTo>
                <a:lnTo>
                  <a:pt x="669" y="40"/>
                </a:lnTo>
                <a:lnTo>
                  <a:pt x="599" y="24"/>
                </a:lnTo>
                <a:lnTo>
                  <a:pt x="529" y="15"/>
                </a:lnTo>
                <a:lnTo>
                  <a:pt x="461" y="12"/>
                </a:lnTo>
                <a:lnTo>
                  <a:pt x="387" y="15"/>
                </a:lnTo>
                <a:lnTo>
                  <a:pt x="314" y="25"/>
                </a:lnTo>
                <a:lnTo>
                  <a:pt x="246" y="42"/>
                </a:lnTo>
                <a:lnTo>
                  <a:pt x="180" y="64"/>
                </a:lnTo>
                <a:lnTo>
                  <a:pt x="118" y="91"/>
                </a:lnTo>
                <a:lnTo>
                  <a:pt x="60" y="121"/>
                </a:lnTo>
                <a:lnTo>
                  <a:pt x="8" y="155"/>
                </a:lnTo>
                <a:lnTo>
                  <a:pt x="8" y="155"/>
                </a:lnTo>
                <a:lnTo>
                  <a:pt x="0" y="144"/>
                </a:lnTo>
                <a:lnTo>
                  <a:pt x="54" y="110"/>
                </a:lnTo>
                <a:lnTo>
                  <a:pt x="112" y="79"/>
                </a:lnTo>
                <a:lnTo>
                  <a:pt x="176" y="52"/>
                </a:lnTo>
                <a:lnTo>
                  <a:pt x="243" y="30"/>
                </a:lnTo>
                <a:lnTo>
                  <a:pt x="312" y="14"/>
                </a:lnTo>
                <a:lnTo>
                  <a:pt x="385" y="3"/>
                </a:lnTo>
                <a:lnTo>
                  <a:pt x="461" y="0"/>
                </a:lnTo>
                <a:close/>
              </a:path>
            </a:pathLst>
          </a:custGeom>
          <a:solidFill>
            <a:srgbClr val="989493"/>
          </a:solidFill>
          <a:ln w="0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>
            <a:outerShdw algn="tl" rotWithShape="0">
              <a:srgbClr val="FFFFFF"/>
            </a:outerShdw>
          </a:effectLst>
        </p:spPr>
        <p:txBody>
          <a:bodyPr lIns="98178" tIns="49089" rIns="98178" bIns="49089"/>
          <a:lstStyle/>
          <a:p>
            <a:pPr algn="ctr">
              <a:defRPr/>
            </a:pPr>
            <a:endParaRPr lang="en-US" sz="2200" ker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Gill Sans" charset="0"/>
            </a:endParaRPr>
          </a:p>
        </p:txBody>
      </p:sp>
      <p:sp>
        <p:nvSpPr>
          <p:cNvPr id="5" name="Oval 53">
            <a:extLst>
              <a:ext uri="{FF2B5EF4-FFF2-40B4-BE49-F238E27FC236}">
                <a16:creationId xmlns:a16="http://schemas.microsoft.com/office/drawing/2014/main" id="{1AF8D705-FFC1-D4D1-64B1-F767BF8DAA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55933" y="4713665"/>
            <a:ext cx="801352" cy="801553"/>
          </a:xfrm>
          <a:prstGeom prst="ellipse">
            <a:avLst/>
          </a:prstGeom>
          <a:solidFill>
            <a:srgbClr val="FFC000"/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>
              <a:defRPr/>
            </a:pPr>
            <a:r>
              <a:rPr lang="en-US" altLang="zh-CN" sz="1800" u="sng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endParaRPr lang="zh-CN" altLang="en-US" sz="1800" u="sng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93352525"/>
      </p:ext>
    </p:extLst>
  </p:cSld>
  <p:clrMapOvr>
    <a:masterClrMapping/>
  </p:clrMapOvr>
  <p:transition spd="slow" advClick="0" advTm="3000">
    <p:random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Freeform 10">
            <a:extLst>
              <a:ext uri="{FF2B5EF4-FFF2-40B4-BE49-F238E27FC236}">
                <a16:creationId xmlns:a16="http://schemas.microsoft.com/office/drawing/2014/main" id="{2B267AA2-C00B-436C-BCA3-AFDDFBA7BE43}"/>
              </a:ext>
            </a:extLst>
          </p:cNvPr>
          <p:cNvSpPr/>
          <p:nvPr/>
        </p:nvSpPr>
        <p:spPr>
          <a:xfrm>
            <a:off x="3065985" y="2523874"/>
            <a:ext cx="2781443" cy="2781443"/>
          </a:xfrm>
          <a:custGeom>
            <a:avLst/>
            <a:gdLst>
              <a:gd name="connsiteX0" fmla="*/ 2115406 w 2980266"/>
              <a:gd name="connsiteY0" fmla="*/ 475169 h 2980266"/>
              <a:gd name="connsiteX1" fmla="*/ 2347223 w 2980266"/>
              <a:gd name="connsiteY1" fmla="*/ 280641 h 2980266"/>
              <a:gd name="connsiteX2" fmla="*/ 2532418 w 2980266"/>
              <a:gd name="connsiteY2" fmla="*/ 436038 h 2980266"/>
              <a:gd name="connsiteX3" fmla="*/ 2381100 w 2980266"/>
              <a:gd name="connsiteY3" fmla="*/ 698113 h 2980266"/>
              <a:gd name="connsiteX4" fmla="*/ 2621526 w 2980266"/>
              <a:gd name="connsiteY4" fmla="*/ 1114543 h 2980266"/>
              <a:gd name="connsiteX5" fmla="*/ 2924149 w 2980266"/>
              <a:gd name="connsiteY5" fmla="*/ 1114535 h 2980266"/>
              <a:gd name="connsiteX6" fmla="*/ 2966129 w 2980266"/>
              <a:gd name="connsiteY6" fmla="*/ 1352617 h 2980266"/>
              <a:gd name="connsiteX7" fmla="*/ 2681754 w 2980266"/>
              <a:gd name="connsiteY7" fmla="*/ 1456113 h 2980266"/>
              <a:gd name="connsiteX8" fmla="*/ 2598255 w 2980266"/>
              <a:gd name="connsiteY8" fmla="*/ 1929659 h 2980266"/>
              <a:gd name="connsiteX9" fmla="*/ 2830082 w 2980266"/>
              <a:gd name="connsiteY9" fmla="*/ 2124176 h 2980266"/>
              <a:gd name="connsiteX10" fmla="*/ 2709205 w 2980266"/>
              <a:gd name="connsiteY10" fmla="*/ 2333542 h 2980266"/>
              <a:gd name="connsiteX11" fmla="*/ 2424835 w 2980266"/>
              <a:gd name="connsiteY11" fmla="*/ 2230031 h 2980266"/>
              <a:gd name="connsiteX12" fmla="*/ 2056481 w 2980266"/>
              <a:gd name="connsiteY12" fmla="*/ 2539116 h 2980266"/>
              <a:gd name="connsiteX13" fmla="*/ 2109039 w 2980266"/>
              <a:gd name="connsiteY13" fmla="*/ 2837141 h 2980266"/>
              <a:gd name="connsiteX14" fmla="*/ 1881863 w 2980266"/>
              <a:gd name="connsiteY14" fmla="*/ 2919826 h 2980266"/>
              <a:gd name="connsiteX15" fmla="*/ 1730559 w 2980266"/>
              <a:gd name="connsiteY15" fmla="*/ 2657743 h 2980266"/>
              <a:gd name="connsiteX16" fmla="*/ 1249707 w 2980266"/>
              <a:gd name="connsiteY16" fmla="*/ 2657743 h 2980266"/>
              <a:gd name="connsiteX17" fmla="*/ 1098403 w 2980266"/>
              <a:gd name="connsiteY17" fmla="*/ 2919826 h 2980266"/>
              <a:gd name="connsiteX18" fmla="*/ 871227 w 2980266"/>
              <a:gd name="connsiteY18" fmla="*/ 2837141 h 2980266"/>
              <a:gd name="connsiteX19" fmla="*/ 923785 w 2980266"/>
              <a:gd name="connsiteY19" fmla="*/ 2539117 h 2980266"/>
              <a:gd name="connsiteX20" fmla="*/ 555431 w 2980266"/>
              <a:gd name="connsiteY20" fmla="*/ 2230032 h 2980266"/>
              <a:gd name="connsiteX21" fmla="*/ 271061 w 2980266"/>
              <a:gd name="connsiteY21" fmla="*/ 2333542 h 2980266"/>
              <a:gd name="connsiteX22" fmla="*/ 150184 w 2980266"/>
              <a:gd name="connsiteY22" fmla="*/ 2124176 h 2980266"/>
              <a:gd name="connsiteX23" fmla="*/ 382011 w 2980266"/>
              <a:gd name="connsiteY23" fmla="*/ 1929660 h 2980266"/>
              <a:gd name="connsiteX24" fmla="*/ 298512 w 2980266"/>
              <a:gd name="connsiteY24" fmla="*/ 1456114 h 2980266"/>
              <a:gd name="connsiteX25" fmla="*/ 14137 w 2980266"/>
              <a:gd name="connsiteY25" fmla="*/ 1352617 h 2980266"/>
              <a:gd name="connsiteX26" fmla="*/ 56117 w 2980266"/>
              <a:gd name="connsiteY26" fmla="*/ 1114535 h 2980266"/>
              <a:gd name="connsiteX27" fmla="*/ 358740 w 2980266"/>
              <a:gd name="connsiteY27" fmla="*/ 1114543 h 2980266"/>
              <a:gd name="connsiteX28" fmla="*/ 599166 w 2980266"/>
              <a:gd name="connsiteY28" fmla="*/ 698113 h 2980266"/>
              <a:gd name="connsiteX29" fmla="*/ 447848 w 2980266"/>
              <a:gd name="connsiteY29" fmla="*/ 436038 h 2980266"/>
              <a:gd name="connsiteX30" fmla="*/ 633043 w 2980266"/>
              <a:gd name="connsiteY30" fmla="*/ 280641 h 2980266"/>
              <a:gd name="connsiteX31" fmla="*/ 864860 w 2980266"/>
              <a:gd name="connsiteY31" fmla="*/ 475169 h 2980266"/>
              <a:gd name="connsiteX32" fmla="*/ 1316713 w 2980266"/>
              <a:gd name="connsiteY32" fmla="*/ 310708 h 2980266"/>
              <a:gd name="connsiteX33" fmla="*/ 1369255 w 2980266"/>
              <a:gd name="connsiteY33" fmla="*/ 12681 h 2980266"/>
              <a:gd name="connsiteX34" fmla="*/ 1611011 w 2980266"/>
              <a:gd name="connsiteY34" fmla="*/ 12681 h 2980266"/>
              <a:gd name="connsiteX35" fmla="*/ 1663553 w 2980266"/>
              <a:gd name="connsiteY35" fmla="*/ 310708 h 2980266"/>
              <a:gd name="connsiteX36" fmla="*/ 2115406 w 2980266"/>
              <a:gd name="connsiteY36" fmla="*/ 475169 h 2980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980266" h="2980266">
                <a:moveTo>
                  <a:pt x="2115406" y="475169"/>
                </a:moveTo>
                <a:lnTo>
                  <a:pt x="2347223" y="280641"/>
                </a:lnTo>
                <a:lnTo>
                  <a:pt x="2532418" y="436038"/>
                </a:lnTo>
                <a:lnTo>
                  <a:pt x="2381100" y="698113"/>
                </a:lnTo>
                <a:cubicBezTo>
                  <a:pt x="2488696" y="819151"/>
                  <a:pt x="2570502" y="960843"/>
                  <a:pt x="2621526" y="1114543"/>
                </a:cubicBezTo>
                <a:lnTo>
                  <a:pt x="2924149" y="1114535"/>
                </a:lnTo>
                <a:lnTo>
                  <a:pt x="2966129" y="1352617"/>
                </a:lnTo>
                <a:lnTo>
                  <a:pt x="2681754" y="1456113"/>
                </a:lnTo>
                <a:cubicBezTo>
                  <a:pt x="2686376" y="1617995"/>
                  <a:pt x="2657965" y="1779121"/>
                  <a:pt x="2598255" y="1929659"/>
                </a:cubicBezTo>
                <a:lnTo>
                  <a:pt x="2830082" y="2124176"/>
                </a:lnTo>
                <a:lnTo>
                  <a:pt x="2709205" y="2333542"/>
                </a:lnTo>
                <a:lnTo>
                  <a:pt x="2424835" y="2230031"/>
                </a:lnTo>
                <a:cubicBezTo>
                  <a:pt x="2324320" y="2357010"/>
                  <a:pt x="2198986" y="2462178"/>
                  <a:pt x="2056481" y="2539116"/>
                </a:cubicBezTo>
                <a:lnTo>
                  <a:pt x="2109039" y="2837141"/>
                </a:lnTo>
                <a:lnTo>
                  <a:pt x="1881863" y="2919826"/>
                </a:lnTo>
                <a:lnTo>
                  <a:pt x="1730559" y="2657743"/>
                </a:lnTo>
                <a:cubicBezTo>
                  <a:pt x="1571939" y="2690405"/>
                  <a:pt x="1408327" y="2690405"/>
                  <a:pt x="1249707" y="2657743"/>
                </a:cubicBezTo>
                <a:lnTo>
                  <a:pt x="1098403" y="2919826"/>
                </a:lnTo>
                <a:lnTo>
                  <a:pt x="871227" y="2837141"/>
                </a:lnTo>
                <a:lnTo>
                  <a:pt x="923785" y="2539117"/>
                </a:lnTo>
                <a:cubicBezTo>
                  <a:pt x="781280" y="2462179"/>
                  <a:pt x="655947" y="2357011"/>
                  <a:pt x="555431" y="2230032"/>
                </a:cubicBezTo>
                <a:lnTo>
                  <a:pt x="271061" y="2333542"/>
                </a:lnTo>
                <a:lnTo>
                  <a:pt x="150184" y="2124176"/>
                </a:lnTo>
                <a:lnTo>
                  <a:pt x="382011" y="1929660"/>
                </a:lnTo>
                <a:cubicBezTo>
                  <a:pt x="322301" y="1779122"/>
                  <a:pt x="293890" y="1617995"/>
                  <a:pt x="298512" y="1456114"/>
                </a:cubicBezTo>
                <a:lnTo>
                  <a:pt x="14137" y="1352617"/>
                </a:lnTo>
                <a:lnTo>
                  <a:pt x="56117" y="1114535"/>
                </a:lnTo>
                <a:lnTo>
                  <a:pt x="358740" y="1114543"/>
                </a:lnTo>
                <a:cubicBezTo>
                  <a:pt x="409764" y="960843"/>
                  <a:pt x="491570" y="819151"/>
                  <a:pt x="599166" y="698113"/>
                </a:cubicBezTo>
                <a:lnTo>
                  <a:pt x="447848" y="436038"/>
                </a:lnTo>
                <a:lnTo>
                  <a:pt x="633043" y="280641"/>
                </a:lnTo>
                <a:lnTo>
                  <a:pt x="864860" y="475169"/>
                </a:lnTo>
                <a:cubicBezTo>
                  <a:pt x="1002743" y="390226"/>
                  <a:pt x="1156488" y="334267"/>
                  <a:pt x="1316713" y="310708"/>
                </a:cubicBezTo>
                <a:lnTo>
                  <a:pt x="1369255" y="12681"/>
                </a:lnTo>
                <a:lnTo>
                  <a:pt x="1611011" y="12681"/>
                </a:lnTo>
                <a:lnTo>
                  <a:pt x="1663553" y="310708"/>
                </a:lnTo>
                <a:cubicBezTo>
                  <a:pt x="1823778" y="334267"/>
                  <a:pt x="1977523" y="390226"/>
                  <a:pt x="2115406" y="475169"/>
                </a:cubicBezTo>
                <a:close/>
              </a:path>
            </a:pathLst>
          </a:custGeom>
          <a:solidFill>
            <a:srgbClr val="EB3F32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77" name="Freeform 11">
            <a:extLst>
              <a:ext uri="{FF2B5EF4-FFF2-40B4-BE49-F238E27FC236}">
                <a16:creationId xmlns:a16="http://schemas.microsoft.com/office/drawing/2014/main" id="{48C41EE9-CF8E-4C02-B4E9-9AD4FC90E776}"/>
              </a:ext>
            </a:extLst>
          </p:cNvPr>
          <p:cNvSpPr/>
          <p:nvPr/>
        </p:nvSpPr>
        <p:spPr>
          <a:xfrm>
            <a:off x="1448897" y="1552683"/>
            <a:ext cx="2022867" cy="2022867"/>
          </a:xfrm>
          <a:custGeom>
            <a:avLst/>
            <a:gdLst>
              <a:gd name="connsiteX0" fmla="*/ 1621800 w 2167466"/>
              <a:gd name="connsiteY0" fmla="*/ 548964 h 2167466"/>
              <a:gd name="connsiteX1" fmla="*/ 1941574 w 2167466"/>
              <a:gd name="connsiteY1" fmla="*/ 452590 h 2167466"/>
              <a:gd name="connsiteX2" fmla="*/ 2059240 w 2167466"/>
              <a:gd name="connsiteY2" fmla="*/ 656392 h 2167466"/>
              <a:gd name="connsiteX3" fmla="*/ 1815890 w 2167466"/>
              <a:gd name="connsiteY3" fmla="*/ 885138 h 2167466"/>
              <a:gd name="connsiteX4" fmla="*/ 1815890 w 2167466"/>
              <a:gd name="connsiteY4" fmla="*/ 1282328 h 2167466"/>
              <a:gd name="connsiteX5" fmla="*/ 2059240 w 2167466"/>
              <a:gd name="connsiteY5" fmla="*/ 1511074 h 2167466"/>
              <a:gd name="connsiteX6" fmla="*/ 1941574 w 2167466"/>
              <a:gd name="connsiteY6" fmla="*/ 1714876 h 2167466"/>
              <a:gd name="connsiteX7" fmla="*/ 1621800 w 2167466"/>
              <a:gd name="connsiteY7" fmla="*/ 1618502 h 2167466"/>
              <a:gd name="connsiteX8" fmla="*/ 1277823 w 2167466"/>
              <a:gd name="connsiteY8" fmla="*/ 1817097 h 2167466"/>
              <a:gd name="connsiteX9" fmla="*/ 1201398 w 2167466"/>
              <a:gd name="connsiteY9" fmla="*/ 2142217 h 2167466"/>
              <a:gd name="connsiteX10" fmla="*/ 966068 w 2167466"/>
              <a:gd name="connsiteY10" fmla="*/ 2142217 h 2167466"/>
              <a:gd name="connsiteX11" fmla="*/ 889643 w 2167466"/>
              <a:gd name="connsiteY11" fmla="*/ 1817097 h 2167466"/>
              <a:gd name="connsiteX12" fmla="*/ 545666 w 2167466"/>
              <a:gd name="connsiteY12" fmla="*/ 1618502 h 2167466"/>
              <a:gd name="connsiteX13" fmla="*/ 225892 w 2167466"/>
              <a:gd name="connsiteY13" fmla="*/ 1714876 h 2167466"/>
              <a:gd name="connsiteX14" fmla="*/ 108226 w 2167466"/>
              <a:gd name="connsiteY14" fmla="*/ 1511074 h 2167466"/>
              <a:gd name="connsiteX15" fmla="*/ 351576 w 2167466"/>
              <a:gd name="connsiteY15" fmla="*/ 1282328 h 2167466"/>
              <a:gd name="connsiteX16" fmla="*/ 351576 w 2167466"/>
              <a:gd name="connsiteY16" fmla="*/ 885138 h 2167466"/>
              <a:gd name="connsiteX17" fmla="*/ 108226 w 2167466"/>
              <a:gd name="connsiteY17" fmla="*/ 656392 h 2167466"/>
              <a:gd name="connsiteX18" fmla="*/ 225892 w 2167466"/>
              <a:gd name="connsiteY18" fmla="*/ 452590 h 2167466"/>
              <a:gd name="connsiteX19" fmla="*/ 545666 w 2167466"/>
              <a:gd name="connsiteY19" fmla="*/ 548964 h 2167466"/>
              <a:gd name="connsiteX20" fmla="*/ 889643 w 2167466"/>
              <a:gd name="connsiteY20" fmla="*/ 350369 h 2167466"/>
              <a:gd name="connsiteX21" fmla="*/ 966068 w 2167466"/>
              <a:gd name="connsiteY21" fmla="*/ 25249 h 2167466"/>
              <a:gd name="connsiteX22" fmla="*/ 1201398 w 2167466"/>
              <a:gd name="connsiteY22" fmla="*/ 25249 h 2167466"/>
              <a:gd name="connsiteX23" fmla="*/ 1277823 w 2167466"/>
              <a:gd name="connsiteY23" fmla="*/ 350369 h 2167466"/>
              <a:gd name="connsiteX24" fmla="*/ 1621800 w 2167466"/>
              <a:gd name="connsiteY24" fmla="*/ 548964 h 216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167466" h="2167466">
                <a:moveTo>
                  <a:pt x="1621800" y="548964"/>
                </a:moveTo>
                <a:lnTo>
                  <a:pt x="1941574" y="452590"/>
                </a:lnTo>
                <a:lnTo>
                  <a:pt x="2059240" y="656392"/>
                </a:lnTo>
                <a:lnTo>
                  <a:pt x="1815890" y="885138"/>
                </a:lnTo>
                <a:cubicBezTo>
                  <a:pt x="1851165" y="1015185"/>
                  <a:pt x="1851165" y="1152281"/>
                  <a:pt x="1815890" y="1282328"/>
                </a:cubicBezTo>
                <a:lnTo>
                  <a:pt x="2059240" y="1511074"/>
                </a:lnTo>
                <a:lnTo>
                  <a:pt x="1941574" y="1714876"/>
                </a:lnTo>
                <a:lnTo>
                  <a:pt x="1621800" y="1618502"/>
                </a:lnTo>
                <a:cubicBezTo>
                  <a:pt x="1526813" y="1714075"/>
                  <a:pt x="1408085" y="1782623"/>
                  <a:pt x="1277823" y="1817097"/>
                </a:cubicBezTo>
                <a:lnTo>
                  <a:pt x="1201398" y="2142217"/>
                </a:lnTo>
                <a:lnTo>
                  <a:pt x="966068" y="2142217"/>
                </a:lnTo>
                <a:lnTo>
                  <a:pt x="889643" y="1817097"/>
                </a:lnTo>
                <a:cubicBezTo>
                  <a:pt x="759381" y="1782622"/>
                  <a:pt x="640653" y="1714074"/>
                  <a:pt x="545666" y="1618502"/>
                </a:cubicBezTo>
                <a:lnTo>
                  <a:pt x="225892" y="1714876"/>
                </a:lnTo>
                <a:lnTo>
                  <a:pt x="108226" y="1511074"/>
                </a:lnTo>
                <a:lnTo>
                  <a:pt x="351576" y="1282328"/>
                </a:lnTo>
                <a:cubicBezTo>
                  <a:pt x="316301" y="1152281"/>
                  <a:pt x="316301" y="1015185"/>
                  <a:pt x="351576" y="885138"/>
                </a:cubicBezTo>
                <a:lnTo>
                  <a:pt x="108226" y="656392"/>
                </a:lnTo>
                <a:lnTo>
                  <a:pt x="225892" y="452590"/>
                </a:lnTo>
                <a:lnTo>
                  <a:pt x="545666" y="548964"/>
                </a:lnTo>
                <a:cubicBezTo>
                  <a:pt x="640653" y="453391"/>
                  <a:pt x="759381" y="384843"/>
                  <a:pt x="889643" y="350369"/>
                </a:cubicBezTo>
                <a:lnTo>
                  <a:pt x="966068" y="25249"/>
                </a:lnTo>
                <a:lnTo>
                  <a:pt x="1201398" y="25249"/>
                </a:lnTo>
                <a:lnTo>
                  <a:pt x="1277823" y="350369"/>
                </a:lnTo>
                <a:cubicBezTo>
                  <a:pt x="1408085" y="384844"/>
                  <a:pt x="1526813" y="453392"/>
                  <a:pt x="1621800" y="548964"/>
                </a:cubicBezTo>
                <a:close/>
              </a:path>
            </a:pathLst>
          </a:custGeom>
          <a:solidFill>
            <a:srgbClr val="FFC000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79" name="Freeform 12">
            <a:extLst>
              <a:ext uri="{FF2B5EF4-FFF2-40B4-BE49-F238E27FC236}">
                <a16:creationId xmlns:a16="http://schemas.microsoft.com/office/drawing/2014/main" id="{FE15481F-4D30-4E34-8FB4-2DC6364C4AB7}"/>
              </a:ext>
            </a:extLst>
          </p:cNvPr>
          <p:cNvSpPr/>
          <p:nvPr/>
        </p:nvSpPr>
        <p:spPr>
          <a:xfrm>
            <a:off x="2657528" y="4674330"/>
            <a:ext cx="1261973" cy="1261973"/>
          </a:xfrm>
          <a:custGeom>
            <a:avLst/>
            <a:gdLst>
              <a:gd name="connsiteX0" fmla="*/ 1589033 w 2123675"/>
              <a:gd name="connsiteY0" fmla="*/ 537873 h 2123675"/>
              <a:gd name="connsiteX1" fmla="*/ 1902347 w 2123675"/>
              <a:gd name="connsiteY1" fmla="*/ 443446 h 2123675"/>
              <a:gd name="connsiteX2" fmla="*/ 2017635 w 2123675"/>
              <a:gd name="connsiteY2" fmla="*/ 643130 h 2123675"/>
              <a:gd name="connsiteX3" fmla="*/ 1779202 w 2123675"/>
              <a:gd name="connsiteY3" fmla="*/ 867255 h 2123675"/>
              <a:gd name="connsiteX4" fmla="*/ 1779202 w 2123675"/>
              <a:gd name="connsiteY4" fmla="*/ 1256420 h 2123675"/>
              <a:gd name="connsiteX5" fmla="*/ 2017635 w 2123675"/>
              <a:gd name="connsiteY5" fmla="*/ 1480545 h 2123675"/>
              <a:gd name="connsiteX6" fmla="*/ 1902347 w 2123675"/>
              <a:gd name="connsiteY6" fmla="*/ 1680229 h 2123675"/>
              <a:gd name="connsiteX7" fmla="*/ 1589033 w 2123675"/>
              <a:gd name="connsiteY7" fmla="*/ 1585802 h 2123675"/>
              <a:gd name="connsiteX8" fmla="*/ 1252006 w 2123675"/>
              <a:gd name="connsiteY8" fmla="*/ 1780385 h 2123675"/>
              <a:gd name="connsiteX9" fmla="*/ 1177125 w 2123675"/>
              <a:gd name="connsiteY9" fmla="*/ 2098936 h 2123675"/>
              <a:gd name="connsiteX10" fmla="*/ 946550 w 2123675"/>
              <a:gd name="connsiteY10" fmla="*/ 2098936 h 2123675"/>
              <a:gd name="connsiteX11" fmla="*/ 871669 w 2123675"/>
              <a:gd name="connsiteY11" fmla="*/ 1780385 h 2123675"/>
              <a:gd name="connsiteX12" fmla="*/ 534642 w 2123675"/>
              <a:gd name="connsiteY12" fmla="*/ 1585802 h 2123675"/>
              <a:gd name="connsiteX13" fmla="*/ 221328 w 2123675"/>
              <a:gd name="connsiteY13" fmla="*/ 1680229 h 2123675"/>
              <a:gd name="connsiteX14" fmla="*/ 106040 w 2123675"/>
              <a:gd name="connsiteY14" fmla="*/ 1480545 h 2123675"/>
              <a:gd name="connsiteX15" fmla="*/ 344473 w 2123675"/>
              <a:gd name="connsiteY15" fmla="*/ 1256420 h 2123675"/>
              <a:gd name="connsiteX16" fmla="*/ 344473 w 2123675"/>
              <a:gd name="connsiteY16" fmla="*/ 867255 h 2123675"/>
              <a:gd name="connsiteX17" fmla="*/ 106040 w 2123675"/>
              <a:gd name="connsiteY17" fmla="*/ 643130 h 2123675"/>
              <a:gd name="connsiteX18" fmla="*/ 221328 w 2123675"/>
              <a:gd name="connsiteY18" fmla="*/ 443446 h 2123675"/>
              <a:gd name="connsiteX19" fmla="*/ 534642 w 2123675"/>
              <a:gd name="connsiteY19" fmla="*/ 537873 h 2123675"/>
              <a:gd name="connsiteX20" fmla="*/ 871669 w 2123675"/>
              <a:gd name="connsiteY20" fmla="*/ 343290 h 2123675"/>
              <a:gd name="connsiteX21" fmla="*/ 946550 w 2123675"/>
              <a:gd name="connsiteY21" fmla="*/ 24739 h 2123675"/>
              <a:gd name="connsiteX22" fmla="*/ 1177125 w 2123675"/>
              <a:gd name="connsiteY22" fmla="*/ 24739 h 2123675"/>
              <a:gd name="connsiteX23" fmla="*/ 1252006 w 2123675"/>
              <a:gd name="connsiteY23" fmla="*/ 343290 h 2123675"/>
              <a:gd name="connsiteX24" fmla="*/ 1589033 w 2123675"/>
              <a:gd name="connsiteY24" fmla="*/ 537873 h 212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123675" h="2123675">
                <a:moveTo>
                  <a:pt x="1366897" y="537190"/>
                </a:moveTo>
                <a:lnTo>
                  <a:pt x="1594045" y="396507"/>
                </a:lnTo>
                <a:lnTo>
                  <a:pt x="1727168" y="529630"/>
                </a:lnTo>
                <a:lnTo>
                  <a:pt x="1586485" y="756778"/>
                </a:lnTo>
                <a:cubicBezTo>
                  <a:pt x="1640670" y="849967"/>
                  <a:pt x="1669056" y="955907"/>
                  <a:pt x="1668725" y="1063703"/>
                </a:cubicBezTo>
                <a:lnTo>
                  <a:pt x="1904134" y="1190078"/>
                </a:lnTo>
                <a:lnTo>
                  <a:pt x="1855408" y="1371927"/>
                </a:lnTo>
                <a:lnTo>
                  <a:pt x="1588350" y="1363666"/>
                </a:lnTo>
                <a:cubicBezTo>
                  <a:pt x="1534739" y="1457186"/>
                  <a:pt x="1457186" y="1534739"/>
                  <a:pt x="1363666" y="1588351"/>
                </a:cubicBezTo>
                <a:lnTo>
                  <a:pt x="1371926" y="1855408"/>
                </a:lnTo>
                <a:lnTo>
                  <a:pt x="1190078" y="1904134"/>
                </a:lnTo>
                <a:lnTo>
                  <a:pt x="1063703" y="1668725"/>
                </a:lnTo>
                <a:cubicBezTo>
                  <a:pt x="955907" y="1669057"/>
                  <a:pt x="849967" y="1640670"/>
                  <a:pt x="756778" y="1586485"/>
                </a:cubicBezTo>
                <a:lnTo>
                  <a:pt x="529630" y="1727168"/>
                </a:lnTo>
                <a:lnTo>
                  <a:pt x="396507" y="1594045"/>
                </a:lnTo>
                <a:lnTo>
                  <a:pt x="537190" y="1366897"/>
                </a:lnTo>
                <a:cubicBezTo>
                  <a:pt x="483005" y="1273708"/>
                  <a:pt x="454619" y="1167768"/>
                  <a:pt x="454950" y="1059972"/>
                </a:cubicBezTo>
                <a:lnTo>
                  <a:pt x="219541" y="933597"/>
                </a:lnTo>
                <a:lnTo>
                  <a:pt x="268267" y="751748"/>
                </a:lnTo>
                <a:lnTo>
                  <a:pt x="535325" y="760009"/>
                </a:lnTo>
                <a:cubicBezTo>
                  <a:pt x="588936" y="666489"/>
                  <a:pt x="666489" y="588936"/>
                  <a:pt x="760009" y="535324"/>
                </a:cubicBezTo>
                <a:lnTo>
                  <a:pt x="751749" y="268267"/>
                </a:lnTo>
                <a:lnTo>
                  <a:pt x="933597" y="219541"/>
                </a:lnTo>
                <a:lnTo>
                  <a:pt x="1059972" y="454950"/>
                </a:lnTo>
                <a:cubicBezTo>
                  <a:pt x="1167768" y="454618"/>
                  <a:pt x="1273708" y="483005"/>
                  <a:pt x="1366897" y="537190"/>
                </a:cubicBezTo>
                <a:close/>
              </a:path>
            </a:pathLst>
          </a:custGeom>
          <a:solidFill>
            <a:srgbClr val="0070C0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84" name="TextBox 55">
            <a:extLst>
              <a:ext uri="{FF2B5EF4-FFF2-40B4-BE49-F238E27FC236}">
                <a16:creationId xmlns:a16="http://schemas.microsoft.com/office/drawing/2014/main" id="{9C9AB451-FA7F-4A3D-ABF4-ED4C570CE288}"/>
              </a:ext>
            </a:extLst>
          </p:cNvPr>
          <p:cNvSpPr txBox="1"/>
          <p:nvPr/>
        </p:nvSpPr>
        <p:spPr>
          <a:xfrm>
            <a:off x="3787744" y="3575550"/>
            <a:ext cx="1494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本地变量类型推断</a:t>
            </a:r>
            <a:endParaRPr lang="zh-CN" altLang="en-US" sz="24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TextBox 61">
            <a:extLst>
              <a:ext uri="{FF2B5EF4-FFF2-40B4-BE49-F238E27FC236}">
                <a16:creationId xmlns:a16="http://schemas.microsoft.com/office/drawing/2014/main" id="{A508609D-25EC-4143-AA4F-783BA968D094}"/>
              </a:ext>
            </a:extLst>
          </p:cNvPr>
          <p:cNvSpPr txBox="1"/>
          <p:nvPr/>
        </p:nvSpPr>
        <p:spPr>
          <a:xfrm>
            <a:off x="6327370" y="2182979"/>
            <a:ext cx="4974527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本地变量类型推断将引入“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var”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关键字，而不需要显式的规范变量的类型。</a:t>
            </a:r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endParaRPr lang="en-US" altLang="zh-CN" sz="1600" dirty="0">
              <a:effectLst/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r>
              <a:rPr lang="en-US" altLang="zh-CN" sz="16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var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value = new </a:t>
            </a:r>
            <a:r>
              <a:rPr lang="en-US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MyObject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();</a:t>
            </a:r>
          </a:p>
          <a:p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其实，所谓的本地变量类型推断，也是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Java 10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提供给开发者的语法糖。</a:t>
            </a:r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r>
              <a:rPr lang="zh-CN" altLang="e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所以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，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Java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中虽然可以使用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var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来声明变量，但是它还是一种强类型的语言。</a:t>
            </a:r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endParaRPr lang="zh-CN" altLang="en-US" sz="1600" dirty="0">
              <a:effectLst/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0CB905F-0F19-4D47-ABA3-3E81B79ADD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9099" y="4232518"/>
            <a:ext cx="5181162" cy="3310646"/>
          </a:xfrm>
          <a:prstGeom prst="rect">
            <a:avLst/>
          </a:prstGeom>
        </p:spPr>
      </p:pic>
      <p:pic>
        <p:nvPicPr>
          <p:cNvPr id="95" name="图片 94">
            <a:extLst>
              <a:ext uri="{FF2B5EF4-FFF2-40B4-BE49-F238E27FC236}">
                <a16:creationId xmlns:a16="http://schemas.microsoft.com/office/drawing/2014/main" id="{F862F246-B754-4542-9CF6-C9F98FAA4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33179" y="-852904"/>
            <a:ext cx="5181162" cy="3310646"/>
          </a:xfrm>
          <a:prstGeom prst="rect">
            <a:avLst/>
          </a:prstGeom>
        </p:spPr>
      </p:pic>
      <p:grpSp>
        <p:nvGrpSpPr>
          <p:cNvPr id="21" name="组合 55">
            <a:extLst>
              <a:ext uri="{FF2B5EF4-FFF2-40B4-BE49-F238E27FC236}">
                <a16:creationId xmlns:a16="http://schemas.microsoft.com/office/drawing/2014/main" id="{9A75791D-66DA-4F9B-ADD1-3552593E05D4}"/>
              </a:ext>
            </a:extLst>
          </p:cNvPr>
          <p:cNvGrpSpPr/>
          <p:nvPr/>
        </p:nvGrpSpPr>
        <p:grpSpPr bwMode="auto">
          <a:xfrm>
            <a:off x="4193818" y="177245"/>
            <a:ext cx="3573065" cy="696471"/>
            <a:chOff x="3791743" y="5346472"/>
            <a:chExt cx="5833187" cy="1152803"/>
          </a:xfrm>
          <a:effectLst/>
        </p:grpSpPr>
        <p:sp>
          <p:nvSpPr>
            <p:cNvPr id="22" name="任意多边形 166">
              <a:extLst>
                <a:ext uri="{FF2B5EF4-FFF2-40B4-BE49-F238E27FC236}">
                  <a16:creationId xmlns:a16="http://schemas.microsoft.com/office/drawing/2014/main" id="{41FD1E90-42F3-4678-97BA-467921B0BD87}"/>
                </a:ext>
              </a:extLst>
            </p:cNvPr>
            <p:cNvSpPr/>
            <p:nvPr/>
          </p:nvSpPr>
          <p:spPr>
            <a:xfrm>
              <a:off x="3791743" y="5347083"/>
              <a:ext cx="5833187" cy="1152192"/>
            </a:xfrm>
            <a:custGeom>
              <a:avLst/>
              <a:gdLst>
                <a:gd name="connsiteX0" fmla="*/ 619854 w 5832648"/>
                <a:gd name="connsiteY0" fmla="*/ 172234 h 1152128"/>
                <a:gd name="connsiteX1" fmla="*/ 247759 w 5832648"/>
                <a:gd name="connsiteY1" fmla="*/ 418875 h 1152128"/>
                <a:gd name="connsiteX2" fmla="*/ 216024 w 5832648"/>
                <a:gd name="connsiteY2" fmla="*/ 576064 h 1152128"/>
                <a:gd name="connsiteX3" fmla="*/ 216024 w 5832648"/>
                <a:gd name="connsiteY3" fmla="*/ 576063 h 1152128"/>
                <a:gd name="connsiteX4" fmla="*/ 216024 w 5832648"/>
                <a:gd name="connsiteY4" fmla="*/ 576064 h 1152128"/>
                <a:gd name="connsiteX5" fmla="*/ 216024 w 5832648"/>
                <a:gd name="connsiteY5" fmla="*/ 576064 h 1152128"/>
                <a:gd name="connsiteX6" fmla="*/ 247759 w 5832648"/>
                <a:gd name="connsiteY6" fmla="*/ 733252 h 1152128"/>
                <a:gd name="connsiteX7" fmla="*/ 619854 w 5832648"/>
                <a:gd name="connsiteY7" fmla="*/ 979893 h 1152128"/>
                <a:gd name="connsiteX8" fmla="*/ 5212794 w 5832648"/>
                <a:gd name="connsiteY8" fmla="*/ 979894 h 1152128"/>
                <a:gd name="connsiteX9" fmla="*/ 5616624 w 5832648"/>
                <a:gd name="connsiteY9" fmla="*/ 576064 h 1152128"/>
                <a:gd name="connsiteX10" fmla="*/ 5616625 w 5832648"/>
                <a:gd name="connsiteY10" fmla="*/ 576064 h 1152128"/>
                <a:gd name="connsiteX11" fmla="*/ 5212795 w 5832648"/>
                <a:gd name="connsiteY11" fmla="*/ 172234 h 1152128"/>
                <a:gd name="connsiteX12" fmla="*/ 576064 w 5832648"/>
                <a:gd name="connsiteY12" fmla="*/ 0 h 1152128"/>
                <a:gd name="connsiteX13" fmla="*/ 5256584 w 5832648"/>
                <a:gd name="connsiteY13" fmla="*/ 0 h 1152128"/>
                <a:gd name="connsiteX14" fmla="*/ 5832648 w 5832648"/>
                <a:gd name="connsiteY14" fmla="*/ 576064 h 1152128"/>
                <a:gd name="connsiteX15" fmla="*/ 5256584 w 5832648"/>
                <a:gd name="connsiteY15" fmla="*/ 1152128 h 1152128"/>
                <a:gd name="connsiteX16" fmla="*/ 576064 w 5832648"/>
                <a:gd name="connsiteY16" fmla="*/ 1152128 h 1152128"/>
                <a:gd name="connsiteX17" fmla="*/ 0 w 5832648"/>
                <a:gd name="connsiteY17" fmla="*/ 576064 h 1152128"/>
                <a:gd name="connsiteX18" fmla="*/ 576064 w 5832648"/>
                <a:gd name="connsiteY18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32648" h="1152128">
                  <a:moveTo>
                    <a:pt x="619854" y="172234"/>
                  </a:moveTo>
                  <a:cubicBezTo>
                    <a:pt x="452583" y="172234"/>
                    <a:pt x="309064" y="273935"/>
                    <a:pt x="247759" y="418875"/>
                  </a:cubicBezTo>
                  <a:lnTo>
                    <a:pt x="216024" y="576064"/>
                  </a:lnTo>
                  <a:lnTo>
                    <a:pt x="216024" y="576063"/>
                  </a:lnTo>
                  <a:lnTo>
                    <a:pt x="216024" y="576064"/>
                  </a:lnTo>
                  <a:lnTo>
                    <a:pt x="216024" y="576064"/>
                  </a:lnTo>
                  <a:lnTo>
                    <a:pt x="247759" y="733252"/>
                  </a:lnTo>
                  <a:cubicBezTo>
                    <a:pt x="309064" y="878193"/>
                    <a:pt x="452583" y="979893"/>
                    <a:pt x="619854" y="979893"/>
                  </a:cubicBezTo>
                  <a:lnTo>
                    <a:pt x="5212794" y="979894"/>
                  </a:lnTo>
                  <a:cubicBezTo>
                    <a:pt x="5435823" y="979894"/>
                    <a:pt x="5616624" y="799093"/>
                    <a:pt x="5616624" y="576064"/>
                  </a:cubicBezTo>
                  <a:lnTo>
                    <a:pt x="5616625" y="576064"/>
                  </a:lnTo>
                  <a:cubicBezTo>
                    <a:pt x="5616625" y="353035"/>
                    <a:pt x="5435824" y="172234"/>
                    <a:pt x="5212795" y="172234"/>
                  </a:cubicBezTo>
                  <a:close/>
                  <a:moveTo>
                    <a:pt x="576064" y="0"/>
                  </a:moveTo>
                  <a:lnTo>
                    <a:pt x="5256584" y="0"/>
                  </a:lnTo>
                  <a:cubicBezTo>
                    <a:pt x="5574735" y="0"/>
                    <a:pt x="5832648" y="257913"/>
                    <a:pt x="5832648" y="576064"/>
                  </a:cubicBezTo>
                  <a:cubicBezTo>
                    <a:pt x="5832648" y="894215"/>
                    <a:pt x="5574735" y="1152128"/>
                    <a:pt x="5256584" y="1152128"/>
                  </a:cubicBezTo>
                  <a:lnTo>
                    <a:pt x="576064" y="1152128"/>
                  </a:lnTo>
                  <a:cubicBezTo>
                    <a:pt x="257913" y="1152128"/>
                    <a:pt x="0" y="894215"/>
                    <a:pt x="0" y="576064"/>
                  </a:cubicBezTo>
                  <a:cubicBezTo>
                    <a:pt x="0" y="257913"/>
                    <a:pt x="257913" y="0"/>
                    <a:pt x="5760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 dirty="0">
                <a:cs typeface="+mn-ea"/>
                <a:sym typeface="+mn-lt"/>
              </a:endParaRPr>
            </a:p>
          </p:txBody>
        </p:sp>
        <p:sp>
          <p:nvSpPr>
            <p:cNvPr id="23" name="圆角矩形 165">
              <a:extLst>
                <a:ext uri="{FF2B5EF4-FFF2-40B4-BE49-F238E27FC236}">
                  <a16:creationId xmlns:a16="http://schemas.microsoft.com/office/drawing/2014/main" id="{99B95D86-4D78-49C9-A23F-E79B043132C4}"/>
                </a:ext>
              </a:extLst>
            </p:cNvPr>
            <p:cNvSpPr/>
            <p:nvPr/>
          </p:nvSpPr>
          <p:spPr>
            <a:xfrm>
              <a:off x="4007769" y="5518706"/>
              <a:ext cx="5400600" cy="8076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gradFill flip="none" rotWithShape="1">
                <a:gsLst>
                  <a:gs pos="100000">
                    <a:schemeClr val="bg1"/>
                  </a:gs>
                  <a:gs pos="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dist"/>
              <a:r>
                <a:rPr lang="zh-CN" altLang="en-US" b="1" dirty="0">
                  <a:solidFill>
                    <a:srgbClr val="EB3F3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新版特性</a:t>
              </a:r>
            </a:p>
          </p:txBody>
        </p:sp>
        <p:sp>
          <p:nvSpPr>
            <p:cNvPr id="24" name="圆角矩形 167">
              <a:extLst>
                <a:ext uri="{FF2B5EF4-FFF2-40B4-BE49-F238E27FC236}">
                  <a16:creationId xmlns:a16="http://schemas.microsoft.com/office/drawing/2014/main" id="{81E9A0E2-EA64-4C68-B0C0-FC7FE020A28A}"/>
                </a:ext>
              </a:extLst>
            </p:cNvPr>
            <p:cNvSpPr/>
            <p:nvPr/>
          </p:nvSpPr>
          <p:spPr>
            <a:xfrm>
              <a:off x="3791744" y="5346472"/>
              <a:ext cx="5832649" cy="1152127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>
                <a:cs typeface="+mn-ea"/>
                <a:sym typeface="+mn-lt"/>
              </a:endParaRPr>
            </a:p>
          </p:txBody>
        </p:sp>
      </p:grpSp>
      <p:sp>
        <p:nvSpPr>
          <p:cNvPr id="2" name="TextBox 55">
            <a:extLst>
              <a:ext uri="{FF2B5EF4-FFF2-40B4-BE49-F238E27FC236}">
                <a16:creationId xmlns:a16="http://schemas.microsoft.com/office/drawing/2014/main" id="{FBB91687-7AB4-5A91-98C4-DEB3253FA8B4}"/>
              </a:ext>
            </a:extLst>
          </p:cNvPr>
          <p:cNvSpPr txBox="1"/>
          <p:nvPr/>
        </p:nvSpPr>
        <p:spPr>
          <a:xfrm>
            <a:off x="1713144" y="2333283"/>
            <a:ext cx="14943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语法糖</a:t>
            </a:r>
            <a:endParaRPr lang="zh-CN" altLang="en-US" sz="24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55">
            <a:extLst>
              <a:ext uri="{FF2B5EF4-FFF2-40B4-BE49-F238E27FC236}">
                <a16:creationId xmlns:a16="http://schemas.microsoft.com/office/drawing/2014/main" id="{33934EC0-CF23-C330-6677-8A71195E161F}"/>
              </a:ext>
            </a:extLst>
          </p:cNvPr>
          <p:cNvSpPr txBox="1"/>
          <p:nvPr/>
        </p:nvSpPr>
        <p:spPr>
          <a:xfrm>
            <a:off x="2541328" y="5076079"/>
            <a:ext cx="14943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var</a:t>
            </a:r>
            <a:endParaRPr lang="zh-CN" altLang="en-US" sz="24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0630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Freeform 10">
            <a:extLst>
              <a:ext uri="{FF2B5EF4-FFF2-40B4-BE49-F238E27FC236}">
                <a16:creationId xmlns:a16="http://schemas.microsoft.com/office/drawing/2014/main" id="{2B267AA2-C00B-436C-BCA3-AFDDFBA7BE43}"/>
              </a:ext>
            </a:extLst>
          </p:cNvPr>
          <p:cNvSpPr/>
          <p:nvPr/>
        </p:nvSpPr>
        <p:spPr>
          <a:xfrm>
            <a:off x="3065985" y="2523874"/>
            <a:ext cx="2781443" cy="2781443"/>
          </a:xfrm>
          <a:custGeom>
            <a:avLst/>
            <a:gdLst>
              <a:gd name="connsiteX0" fmla="*/ 2115406 w 2980266"/>
              <a:gd name="connsiteY0" fmla="*/ 475169 h 2980266"/>
              <a:gd name="connsiteX1" fmla="*/ 2347223 w 2980266"/>
              <a:gd name="connsiteY1" fmla="*/ 280641 h 2980266"/>
              <a:gd name="connsiteX2" fmla="*/ 2532418 w 2980266"/>
              <a:gd name="connsiteY2" fmla="*/ 436038 h 2980266"/>
              <a:gd name="connsiteX3" fmla="*/ 2381100 w 2980266"/>
              <a:gd name="connsiteY3" fmla="*/ 698113 h 2980266"/>
              <a:gd name="connsiteX4" fmla="*/ 2621526 w 2980266"/>
              <a:gd name="connsiteY4" fmla="*/ 1114543 h 2980266"/>
              <a:gd name="connsiteX5" fmla="*/ 2924149 w 2980266"/>
              <a:gd name="connsiteY5" fmla="*/ 1114535 h 2980266"/>
              <a:gd name="connsiteX6" fmla="*/ 2966129 w 2980266"/>
              <a:gd name="connsiteY6" fmla="*/ 1352617 h 2980266"/>
              <a:gd name="connsiteX7" fmla="*/ 2681754 w 2980266"/>
              <a:gd name="connsiteY7" fmla="*/ 1456113 h 2980266"/>
              <a:gd name="connsiteX8" fmla="*/ 2598255 w 2980266"/>
              <a:gd name="connsiteY8" fmla="*/ 1929659 h 2980266"/>
              <a:gd name="connsiteX9" fmla="*/ 2830082 w 2980266"/>
              <a:gd name="connsiteY9" fmla="*/ 2124176 h 2980266"/>
              <a:gd name="connsiteX10" fmla="*/ 2709205 w 2980266"/>
              <a:gd name="connsiteY10" fmla="*/ 2333542 h 2980266"/>
              <a:gd name="connsiteX11" fmla="*/ 2424835 w 2980266"/>
              <a:gd name="connsiteY11" fmla="*/ 2230031 h 2980266"/>
              <a:gd name="connsiteX12" fmla="*/ 2056481 w 2980266"/>
              <a:gd name="connsiteY12" fmla="*/ 2539116 h 2980266"/>
              <a:gd name="connsiteX13" fmla="*/ 2109039 w 2980266"/>
              <a:gd name="connsiteY13" fmla="*/ 2837141 h 2980266"/>
              <a:gd name="connsiteX14" fmla="*/ 1881863 w 2980266"/>
              <a:gd name="connsiteY14" fmla="*/ 2919826 h 2980266"/>
              <a:gd name="connsiteX15" fmla="*/ 1730559 w 2980266"/>
              <a:gd name="connsiteY15" fmla="*/ 2657743 h 2980266"/>
              <a:gd name="connsiteX16" fmla="*/ 1249707 w 2980266"/>
              <a:gd name="connsiteY16" fmla="*/ 2657743 h 2980266"/>
              <a:gd name="connsiteX17" fmla="*/ 1098403 w 2980266"/>
              <a:gd name="connsiteY17" fmla="*/ 2919826 h 2980266"/>
              <a:gd name="connsiteX18" fmla="*/ 871227 w 2980266"/>
              <a:gd name="connsiteY18" fmla="*/ 2837141 h 2980266"/>
              <a:gd name="connsiteX19" fmla="*/ 923785 w 2980266"/>
              <a:gd name="connsiteY19" fmla="*/ 2539117 h 2980266"/>
              <a:gd name="connsiteX20" fmla="*/ 555431 w 2980266"/>
              <a:gd name="connsiteY20" fmla="*/ 2230032 h 2980266"/>
              <a:gd name="connsiteX21" fmla="*/ 271061 w 2980266"/>
              <a:gd name="connsiteY21" fmla="*/ 2333542 h 2980266"/>
              <a:gd name="connsiteX22" fmla="*/ 150184 w 2980266"/>
              <a:gd name="connsiteY22" fmla="*/ 2124176 h 2980266"/>
              <a:gd name="connsiteX23" fmla="*/ 382011 w 2980266"/>
              <a:gd name="connsiteY23" fmla="*/ 1929660 h 2980266"/>
              <a:gd name="connsiteX24" fmla="*/ 298512 w 2980266"/>
              <a:gd name="connsiteY24" fmla="*/ 1456114 h 2980266"/>
              <a:gd name="connsiteX25" fmla="*/ 14137 w 2980266"/>
              <a:gd name="connsiteY25" fmla="*/ 1352617 h 2980266"/>
              <a:gd name="connsiteX26" fmla="*/ 56117 w 2980266"/>
              <a:gd name="connsiteY26" fmla="*/ 1114535 h 2980266"/>
              <a:gd name="connsiteX27" fmla="*/ 358740 w 2980266"/>
              <a:gd name="connsiteY27" fmla="*/ 1114543 h 2980266"/>
              <a:gd name="connsiteX28" fmla="*/ 599166 w 2980266"/>
              <a:gd name="connsiteY28" fmla="*/ 698113 h 2980266"/>
              <a:gd name="connsiteX29" fmla="*/ 447848 w 2980266"/>
              <a:gd name="connsiteY29" fmla="*/ 436038 h 2980266"/>
              <a:gd name="connsiteX30" fmla="*/ 633043 w 2980266"/>
              <a:gd name="connsiteY30" fmla="*/ 280641 h 2980266"/>
              <a:gd name="connsiteX31" fmla="*/ 864860 w 2980266"/>
              <a:gd name="connsiteY31" fmla="*/ 475169 h 2980266"/>
              <a:gd name="connsiteX32" fmla="*/ 1316713 w 2980266"/>
              <a:gd name="connsiteY32" fmla="*/ 310708 h 2980266"/>
              <a:gd name="connsiteX33" fmla="*/ 1369255 w 2980266"/>
              <a:gd name="connsiteY33" fmla="*/ 12681 h 2980266"/>
              <a:gd name="connsiteX34" fmla="*/ 1611011 w 2980266"/>
              <a:gd name="connsiteY34" fmla="*/ 12681 h 2980266"/>
              <a:gd name="connsiteX35" fmla="*/ 1663553 w 2980266"/>
              <a:gd name="connsiteY35" fmla="*/ 310708 h 2980266"/>
              <a:gd name="connsiteX36" fmla="*/ 2115406 w 2980266"/>
              <a:gd name="connsiteY36" fmla="*/ 475169 h 2980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980266" h="2980266">
                <a:moveTo>
                  <a:pt x="2115406" y="475169"/>
                </a:moveTo>
                <a:lnTo>
                  <a:pt x="2347223" y="280641"/>
                </a:lnTo>
                <a:lnTo>
                  <a:pt x="2532418" y="436038"/>
                </a:lnTo>
                <a:lnTo>
                  <a:pt x="2381100" y="698113"/>
                </a:lnTo>
                <a:cubicBezTo>
                  <a:pt x="2488696" y="819151"/>
                  <a:pt x="2570502" y="960843"/>
                  <a:pt x="2621526" y="1114543"/>
                </a:cubicBezTo>
                <a:lnTo>
                  <a:pt x="2924149" y="1114535"/>
                </a:lnTo>
                <a:lnTo>
                  <a:pt x="2966129" y="1352617"/>
                </a:lnTo>
                <a:lnTo>
                  <a:pt x="2681754" y="1456113"/>
                </a:lnTo>
                <a:cubicBezTo>
                  <a:pt x="2686376" y="1617995"/>
                  <a:pt x="2657965" y="1779121"/>
                  <a:pt x="2598255" y="1929659"/>
                </a:cubicBezTo>
                <a:lnTo>
                  <a:pt x="2830082" y="2124176"/>
                </a:lnTo>
                <a:lnTo>
                  <a:pt x="2709205" y="2333542"/>
                </a:lnTo>
                <a:lnTo>
                  <a:pt x="2424835" y="2230031"/>
                </a:lnTo>
                <a:cubicBezTo>
                  <a:pt x="2324320" y="2357010"/>
                  <a:pt x="2198986" y="2462178"/>
                  <a:pt x="2056481" y="2539116"/>
                </a:cubicBezTo>
                <a:lnTo>
                  <a:pt x="2109039" y="2837141"/>
                </a:lnTo>
                <a:lnTo>
                  <a:pt x="1881863" y="2919826"/>
                </a:lnTo>
                <a:lnTo>
                  <a:pt x="1730559" y="2657743"/>
                </a:lnTo>
                <a:cubicBezTo>
                  <a:pt x="1571939" y="2690405"/>
                  <a:pt x="1408327" y="2690405"/>
                  <a:pt x="1249707" y="2657743"/>
                </a:cubicBezTo>
                <a:lnTo>
                  <a:pt x="1098403" y="2919826"/>
                </a:lnTo>
                <a:lnTo>
                  <a:pt x="871227" y="2837141"/>
                </a:lnTo>
                <a:lnTo>
                  <a:pt x="923785" y="2539117"/>
                </a:lnTo>
                <a:cubicBezTo>
                  <a:pt x="781280" y="2462179"/>
                  <a:pt x="655947" y="2357011"/>
                  <a:pt x="555431" y="2230032"/>
                </a:cubicBezTo>
                <a:lnTo>
                  <a:pt x="271061" y="2333542"/>
                </a:lnTo>
                <a:lnTo>
                  <a:pt x="150184" y="2124176"/>
                </a:lnTo>
                <a:lnTo>
                  <a:pt x="382011" y="1929660"/>
                </a:lnTo>
                <a:cubicBezTo>
                  <a:pt x="322301" y="1779122"/>
                  <a:pt x="293890" y="1617995"/>
                  <a:pt x="298512" y="1456114"/>
                </a:cubicBezTo>
                <a:lnTo>
                  <a:pt x="14137" y="1352617"/>
                </a:lnTo>
                <a:lnTo>
                  <a:pt x="56117" y="1114535"/>
                </a:lnTo>
                <a:lnTo>
                  <a:pt x="358740" y="1114543"/>
                </a:lnTo>
                <a:cubicBezTo>
                  <a:pt x="409764" y="960843"/>
                  <a:pt x="491570" y="819151"/>
                  <a:pt x="599166" y="698113"/>
                </a:cubicBezTo>
                <a:lnTo>
                  <a:pt x="447848" y="436038"/>
                </a:lnTo>
                <a:lnTo>
                  <a:pt x="633043" y="280641"/>
                </a:lnTo>
                <a:lnTo>
                  <a:pt x="864860" y="475169"/>
                </a:lnTo>
                <a:cubicBezTo>
                  <a:pt x="1002743" y="390226"/>
                  <a:pt x="1156488" y="334267"/>
                  <a:pt x="1316713" y="310708"/>
                </a:cubicBezTo>
                <a:lnTo>
                  <a:pt x="1369255" y="12681"/>
                </a:lnTo>
                <a:lnTo>
                  <a:pt x="1611011" y="12681"/>
                </a:lnTo>
                <a:lnTo>
                  <a:pt x="1663553" y="310708"/>
                </a:lnTo>
                <a:cubicBezTo>
                  <a:pt x="1823778" y="334267"/>
                  <a:pt x="1977523" y="390226"/>
                  <a:pt x="2115406" y="475169"/>
                </a:cubicBezTo>
                <a:close/>
              </a:path>
            </a:pathLst>
          </a:custGeom>
          <a:solidFill>
            <a:srgbClr val="EB3F32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77" name="Freeform 11">
            <a:extLst>
              <a:ext uri="{FF2B5EF4-FFF2-40B4-BE49-F238E27FC236}">
                <a16:creationId xmlns:a16="http://schemas.microsoft.com/office/drawing/2014/main" id="{48C41EE9-CF8E-4C02-B4E9-9AD4FC90E776}"/>
              </a:ext>
            </a:extLst>
          </p:cNvPr>
          <p:cNvSpPr/>
          <p:nvPr/>
        </p:nvSpPr>
        <p:spPr>
          <a:xfrm>
            <a:off x="1448897" y="1552683"/>
            <a:ext cx="2022867" cy="2022867"/>
          </a:xfrm>
          <a:custGeom>
            <a:avLst/>
            <a:gdLst>
              <a:gd name="connsiteX0" fmla="*/ 1621800 w 2167466"/>
              <a:gd name="connsiteY0" fmla="*/ 548964 h 2167466"/>
              <a:gd name="connsiteX1" fmla="*/ 1941574 w 2167466"/>
              <a:gd name="connsiteY1" fmla="*/ 452590 h 2167466"/>
              <a:gd name="connsiteX2" fmla="*/ 2059240 w 2167466"/>
              <a:gd name="connsiteY2" fmla="*/ 656392 h 2167466"/>
              <a:gd name="connsiteX3" fmla="*/ 1815890 w 2167466"/>
              <a:gd name="connsiteY3" fmla="*/ 885138 h 2167466"/>
              <a:gd name="connsiteX4" fmla="*/ 1815890 w 2167466"/>
              <a:gd name="connsiteY4" fmla="*/ 1282328 h 2167466"/>
              <a:gd name="connsiteX5" fmla="*/ 2059240 w 2167466"/>
              <a:gd name="connsiteY5" fmla="*/ 1511074 h 2167466"/>
              <a:gd name="connsiteX6" fmla="*/ 1941574 w 2167466"/>
              <a:gd name="connsiteY6" fmla="*/ 1714876 h 2167466"/>
              <a:gd name="connsiteX7" fmla="*/ 1621800 w 2167466"/>
              <a:gd name="connsiteY7" fmla="*/ 1618502 h 2167466"/>
              <a:gd name="connsiteX8" fmla="*/ 1277823 w 2167466"/>
              <a:gd name="connsiteY8" fmla="*/ 1817097 h 2167466"/>
              <a:gd name="connsiteX9" fmla="*/ 1201398 w 2167466"/>
              <a:gd name="connsiteY9" fmla="*/ 2142217 h 2167466"/>
              <a:gd name="connsiteX10" fmla="*/ 966068 w 2167466"/>
              <a:gd name="connsiteY10" fmla="*/ 2142217 h 2167466"/>
              <a:gd name="connsiteX11" fmla="*/ 889643 w 2167466"/>
              <a:gd name="connsiteY11" fmla="*/ 1817097 h 2167466"/>
              <a:gd name="connsiteX12" fmla="*/ 545666 w 2167466"/>
              <a:gd name="connsiteY12" fmla="*/ 1618502 h 2167466"/>
              <a:gd name="connsiteX13" fmla="*/ 225892 w 2167466"/>
              <a:gd name="connsiteY13" fmla="*/ 1714876 h 2167466"/>
              <a:gd name="connsiteX14" fmla="*/ 108226 w 2167466"/>
              <a:gd name="connsiteY14" fmla="*/ 1511074 h 2167466"/>
              <a:gd name="connsiteX15" fmla="*/ 351576 w 2167466"/>
              <a:gd name="connsiteY15" fmla="*/ 1282328 h 2167466"/>
              <a:gd name="connsiteX16" fmla="*/ 351576 w 2167466"/>
              <a:gd name="connsiteY16" fmla="*/ 885138 h 2167466"/>
              <a:gd name="connsiteX17" fmla="*/ 108226 w 2167466"/>
              <a:gd name="connsiteY17" fmla="*/ 656392 h 2167466"/>
              <a:gd name="connsiteX18" fmla="*/ 225892 w 2167466"/>
              <a:gd name="connsiteY18" fmla="*/ 452590 h 2167466"/>
              <a:gd name="connsiteX19" fmla="*/ 545666 w 2167466"/>
              <a:gd name="connsiteY19" fmla="*/ 548964 h 2167466"/>
              <a:gd name="connsiteX20" fmla="*/ 889643 w 2167466"/>
              <a:gd name="connsiteY20" fmla="*/ 350369 h 2167466"/>
              <a:gd name="connsiteX21" fmla="*/ 966068 w 2167466"/>
              <a:gd name="connsiteY21" fmla="*/ 25249 h 2167466"/>
              <a:gd name="connsiteX22" fmla="*/ 1201398 w 2167466"/>
              <a:gd name="connsiteY22" fmla="*/ 25249 h 2167466"/>
              <a:gd name="connsiteX23" fmla="*/ 1277823 w 2167466"/>
              <a:gd name="connsiteY23" fmla="*/ 350369 h 2167466"/>
              <a:gd name="connsiteX24" fmla="*/ 1621800 w 2167466"/>
              <a:gd name="connsiteY24" fmla="*/ 548964 h 216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167466" h="2167466">
                <a:moveTo>
                  <a:pt x="1621800" y="548964"/>
                </a:moveTo>
                <a:lnTo>
                  <a:pt x="1941574" y="452590"/>
                </a:lnTo>
                <a:lnTo>
                  <a:pt x="2059240" y="656392"/>
                </a:lnTo>
                <a:lnTo>
                  <a:pt x="1815890" y="885138"/>
                </a:lnTo>
                <a:cubicBezTo>
                  <a:pt x="1851165" y="1015185"/>
                  <a:pt x="1851165" y="1152281"/>
                  <a:pt x="1815890" y="1282328"/>
                </a:cubicBezTo>
                <a:lnTo>
                  <a:pt x="2059240" y="1511074"/>
                </a:lnTo>
                <a:lnTo>
                  <a:pt x="1941574" y="1714876"/>
                </a:lnTo>
                <a:lnTo>
                  <a:pt x="1621800" y="1618502"/>
                </a:lnTo>
                <a:cubicBezTo>
                  <a:pt x="1526813" y="1714075"/>
                  <a:pt x="1408085" y="1782623"/>
                  <a:pt x="1277823" y="1817097"/>
                </a:cubicBezTo>
                <a:lnTo>
                  <a:pt x="1201398" y="2142217"/>
                </a:lnTo>
                <a:lnTo>
                  <a:pt x="966068" y="2142217"/>
                </a:lnTo>
                <a:lnTo>
                  <a:pt x="889643" y="1817097"/>
                </a:lnTo>
                <a:cubicBezTo>
                  <a:pt x="759381" y="1782622"/>
                  <a:pt x="640653" y="1714074"/>
                  <a:pt x="545666" y="1618502"/>
                </a:cubicBezTo>
                <a:lnTo>
                  <a:pt x="225892" y="1714876"/>
                </a:lnTo>
                <a:lnTo>
                  <a:pt x="108226" y="1511074"/>
                </a:lnTo>
                <a:lnTo>
                  <a:pt x="351576" y="1282328"/>
                </a:lnTo>
                <a:cubicBezTo>
                  <a:pt x="316301" y="1152281"/>
                  <a:pt x="316301" y="1015185"/>
                  <a:pt x="351576" y="885138"/>
                </a:cubicBezTo>
                <a:lnTo>
                  <a:pt x="108226" y="656392"/>
                </a:lnTo>
                <a:lnTo>
                  <a:pt x="225892" y="452590"/>
                </a:lnTo>
                <a:lnTo>
                  <a:pt x="545666" y="548964"/>
                </a:lnTo>
                <a:cubicBezTo>
                  <a:pt x="640653" y="453391"/>
                  <a:pt x="759381" y="384843"/>
                  <a:pt x="889643" y="350369"/>
                </a:cubicBezTo>
                <a:lnTo>
                  <a:pt x="966068" y="25249"/>
                </a:lnTo>
                <a:lnTo>
                  <a:pt x="1201398" y="25249"/>
                </a:lnTo>
                <a:lnTo>
                  <a:pt x="1277823" y="350369"/>
                </a:lnTo>
                <a:cubicBezTo>
                  <a:pt x="1408085" y="384844"/>
                  <a:pt x="1526813" y="453392"/>
                  <a:pt x="1621800" y="548964"/>
                </a:cubicBezTo>
                <a:close/>
              </a:path>
            </a:pathLst>
          </a:custGeom>
          <a:solidFill>
            <a:srgbClr val="FFC000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79" name="Freeform 12">
            <a:extLst>
              <a:ext uri="{FF2B5EF4-FFF2-40B4-BE49-F238E27FC236}">
                <a16:creationId xmlns:a16="http://schemas.microsoft.com/office/drawing/2014/main" id="{FE15481F-4D30-4E34-8FB4-2DC6364C4AB7}"/>
              </a:ext>
            </a:extLst>
          </p:cNvPr>
          <p:cNvSpPr/>
          <p:nvPr/>
        </p:nvSpPr>
        <p:spPr>
          <a:xfrm>
            <a:off x="2425130" y="4674330"/>
            <a:ext cx="1494371" cy="1447070"/>
          </a:xfrm>
          <a:custGeom>
            <a:avLst/>
            <a:gdLst>
              <a:gd name="connsiteX0" fmla="*/ 1589033 w 2123675"/>
              <a:gd name="connsiteY0" fmla="*/ 537873 h 2123675"/>
              <a:gd name="connsiteX1" fmla="*/ 1902347 w 2123675"/>
              <a:gd name="connsiteY1" fmla="*/ 443446 h 2123675"/>
              <a:gd name="connsiteX2" fmla="*/ 2017635 w 2123675"/>
              <a:gd name="connsiteY2" fmla="*/ 643130 h 2123675"/>
              <a:gd name="connsiteX3" fmla="*/ 1779202 w 2123675"/>
              <a:gd name="connsiteY3" fmla="*/ 867255 h 2123675"/>
              <a:gd name="connsiteX4" fmla="*/ 1779202 w 2123675"/>
              <a:gd name="connsiteY4" fmla="*/ 1256420 h 2123675"/>
              <a:gd name="connsiteX5" fmla="*/ 2017635 w 2123675"/>
              <a:gd name="connsiteY5" fmla="*/ 1480545 h 2123675"/>
              <a:gd name="connsiteX6" fmla="*/ 1902347 w 2123675"/>
              <a:gd name="connsiteY6" fmla="*/ 1680229 h 2123675"/>
              <a:gd name="connsiteX7" fmla="*/ 1589033 w 2123675"/>
              <a:gd name="connsiteY7" fmla="*/ 1585802 h 2123675"/>
              <a:gd name="connsiteX8" fmla="*/ 1252006 w 2123675"/>
              <a:gd name="connsiteY8" fmla="*/ 1780385 h 2123675"/>
              <a:gd name="connsiteX9" fmla="*/ 1177125 w 2123675"/>
              <a:gd name="connsiteY9" fmla="*/ 2098936 h 2123675"/>
              <a:gd name="connsiteX10" fmla="*/ 946550 w 2123675"/>
              <a:gd name="connsiteY10" fmla="*/ 2098936 h 2123675"/>
              <a:gd name="connsiteX11" fmla="*/ 871669 w 2123675"/>
              <a:gd name="connsiteY11" fmla="*/ 1780385 h 2123675"/>
              <a:gd name="connsiteX12" fmla="*/ 534642 w 2123675"/>
              <a:gd name="connsiteY12" fmla="*/ 1585802 h 2123675"/>
              <a:gd name="connsiteX13" fmla="*/ 221328 w 2123675"/>
              <a:gd name="connsiteY13" fmla="*/ 1680229 h 2123675"/>
              <a:gd name="connsiteX14" fmla="*/ 106040 w 2123675"/>
              <a:gd name="connsiteY14" fmla="*/ 1480545 h 2123675"/>
              <a:gd name="connsiteX15" fmla="*/ 344473 w 2123675"/>
              <a:gd name="connsiteY15" fmla="*/ 1256420 h 2123675"/>
              <a:gd name="connsiteX16" fmla="*/ 344473 w 2123675"/>
              <a:gd name="connsiteY16" fmla="*/ 867255 h 2123675"/>
              <a:gd name="connsiteX17" fmla="*/ 106040 w 2123675"/>
              <a:gd name="connsiteY17" fmla="*/ 643130 h 2123675"/>
              <a:gd name="connsiteX18" fmla="*/ 221328 w 2123675"/>
              <a:gd name="connsiteY18" fmla="*/ 443446 h 2123675"/>
              <a:gd name="connsiteX19" fmla="*/ 534642 w 2123675"/>
              <a:gd name="connsiteY19" fmla="*/ 537873 h 2123675"/>
              <a:gd name="connsiteX20" fmla="*/ 871669 w 2123675"/>
              <a:gd name="connsiteY20" fmla="*/ 343290 h 2123675"/>
              <a:gd name="connsiteX21" fmla="*/ 946550 w 2123675"/>
              <a:gd name="connsiteY21" fmla="*/ 24739 h 2123675"/>
              <a:gd name="connsiteX22" fmla="*/ 1177125 w 2123675"/>
              <a:gd name="connsiteY22" fmla="*/ 24739 h 2123675"/>
              <a:gd name="connsiteX23" fmla="*/ 1252006 w 2123675"/>
              <a:gd name="connsiteY23" fmla="*/ 343290 h 2123675"/>
              <a:gd name="connsiteX24" fmla="*/ 1589033 w 2123675"/>
              <a:gd name="connsiteY24" fmla="*/ 537873 h 212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123675" h="2123675">
                <a:moveTo>
                  <a:pt x="1366897" y="537190"/>
                </a:moveTo>
                <a:lnTo>
                  <a:pt x="1594045" y="396507"/>
                </a:lnTo>
                <a:lnTo>
                  <a:pt x="1727168" y="529630"/>
                </a:lnTo>
                <a:lnTo>
                  <a:pt x="1586485" y="756778"/>
                </a:lnTo>
                <a:cubicBezTo>
                  <a:pt x="1640670" y="849967"/>
                  <a:pt x="1669056" y="955907"/>
                  <a:pt x="1668725" y="1063703"/>
                </a:cubicBezTo>
                <a:lnTo>
                  <a:pt x="1904134" y="1190078"/>
                </a:lnTo>
                <a:lnTo>
                  <a:pt x="1855408" y="1371927"/>
                </a:lnTo>
                <a:lnTo>
                  <a:pt x="1588350" y="1363666"/>
                </a:lnTo>
                <a:cubicBezTo>
                  <a:pt x="1534739" y="1457186"/>
                  <a:pt x="1457186" y="1534739"/>
                  <a:pt x="1363666" y="1588351"/>
                </a:cubicBezTo>
                <a:lnTo>
                  <a:pt x="1371926" y="1855408"/>
                </a:lnTo>
                <a:lnTo>
                  <a:pt x="1190078" y="1904134"/>
                </a:lnTo>
                <a:lnTo>
                  <a:pt x="1063703" y="1668725"/>
                </a:lnTo>
                <a:cubicBezTo>
                  <a:pt x="955907" y="1669057"/>
                  <a:pt x="849967" y="1640670"/>
                  <a:pt x="756778" y="1586485"/>
                </a:cubicBezTo>
                <a:lnTo>
                  <a:pt x="529630" y="1727168"/>
                </a:lnTo>
                <a:lnTo>
                  <a:pt x="396507" y="1594045"/>
                </a:lnTo>
                <a:lnTo>
                  <a:pt x="537190" y="1366897"/>
                </a:lnTo>
                <a:cubicBezTo>
                  <a:pt x="483005" y="1273708"/>
                  <a:pt x="454619" y="1167768"/>
                  <a:pt x="454950" y="1059972"/>
                </a:cubicBezTo>
                <a:lnTo>
                  <a:pt x="219541" y="933597"/>
                </a:lnTo>
                <a:lnTo>
                  <a:pt x="268267" y="751748"/>
                </a:lnTo>
                <a:lnTo>
                  <a:pt x="535325" y="760009"/>
                </a:lnTo>
                <a:cubicBezTo>
                  <a:pt x="588936" y="666489"/>
                  <a:pt x="666489" y="588936"/>
                  <a:pt x="760009" y="535324"/>
                </a:cubicBezTo>
                <a:lnTo>
                  <a:pt x="751749" y="268267"/>
                </a:lnTo>
                <a:lnTo>
                  <a:pt x="933597" y="219541"/>
                </a:lnTo>
                <a:lnTo>
                  <a:pt x="1059972" y="454950"/>
                </a:lnTo>
                <a:cubicBezTo>
                  <a:pt x="1167768" y="454618"/>
                  <a:pt x="1273708" y="483005"/>
                  <a:pt x="1366897" y="537190"/>
                </a:cubicBezTo>
                <a:close/>
              </a:path>
            </a:pathLst>
          </a:custGeom>
          <a:solidFill>
            <a:srgbClr val="0070C0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84" name="TextBox 55">
            <a:extLst>
              <a:ext uri="{FF2B5EF4-FFF2-40B4-BE49-F238E27FC236}">
                <a16:creationId xmlns:a16="http://schemas.microsoft.com/office/drawing/2014/main" id="{9C9AB451-FA7F-4A3D-ABF4-ED4C570CE288}"/>
              </a:ext>
            </a:extLst>
          </p:cNvPr>
          <p:cNvSpPr txBox="1"/>
          <p:nvPr/>
        </p:nvSpPr>
        <p:spPr>
          <a:xfrm>
            <a:off x="3787744" y="3575550"/>
            <a:ext cx="1494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switch</a:t>
            </a:r>
          </a:p>
          <a:p>
            <a:pPr algn="ctr"/>
            <a:r>
              <a:rPr lang="zh-CN" alt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表达式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0CB905F-0F19-4D47-ABA3-3E81B79ADD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9099" y="4232518"/>
            <a:ext cx="5181162" cy="3310646"/>
          </a:xfrm>
          <a:prstGeom prst="rect">
            <a:avLst/>
          </a:prstGeom>
        </p:spPr>
      </p:pic>
      <p:pic>
        <p:nvPicPr>
          <p:cNvPr id="95" name="图片 94">
            <a:extLst>
              <a:ext uri="{FF2B5EF4-FFF2-40B4-BE49-F238E27FC236}">
                <a16:creationId xmlns:a16="http://schemas.microsoft.com/office/drawing/2014/main" id="{F862F246-B754-4542-9CF6-C9F98FAA4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82609" y="-886069"/>
            <a:ext cx="5181162" cy="3310646"/>
          </a:xfrm>
          <a:prstGeom prst="rect">
            <a:avLst/>
          </a:prstGeom>
        </p:spPr>
      </p:pic>
      <p:grpSp>
        <p:nvGrpSpPr>
          <p:cNvPr id="21" name="组合 55">
            <a:extLst>
              <a:ext uri="{FF2B5EF4-FFF2-40B4-BE49-F238E27FC236}">
                <a16:creationId xmlns:a16="http://schemas.microsoft.com/office/drawing/2014/main" id="{9A75791D-66DA-4F9B-ADD1-3552593E05D4}"/>
              </a:ext>
            </a:extLst>
          </p:cNvPr>
          <p:cNvGrpSpPr/>
          <p:nvPr/>
        </p:nvGrpSpPr>
        <p:grpSpPr bwMode="auto">
          <a:xfrm>
            <a:off x="4193818" y="177245"/>
            <a:ext cx="3573065" cy="696471"/>
            <a:chOff x="3791743" y="5346472"/>
            <a:chExt cx="5833187" cy="1152803"/>
          </a:xfrm>
          <a:effectLst/>
        </p:grpSpPr>
        <p:sp>
          <p:nvSpPr>
            <p:cNvPr id="22" name="任意多边形 166">
              <a:extLst>
                <a:ext uri="{FF2B5EF4-FFF2-40B4-BE49-F238E27FC236}">
                  <a16:creationId xmlns:a16="http://schemas.microsoft.com/office/drawing/2014/main" id="{41FD1E90-42F3-4678-97BA-467921B0BD87}"/>
                </a:ext>
              </a:extLst>
            </p:cNvPr>
            <p:cNvSpPr/>
            <p:nvPr/>
          </p:nvSpPr>
          <p:spPr>
            <a:xfrm>
              <a:off x="3791743" y="5347083"/>
              <a:ext cx="5833187" cy="1152192"/>
            </a:xfrm>
            <a:custGeom>
              <a:avLst/>
              <a:gdLst>
                <a:gd name="connsiteX0" fmla="*/ 619854 w 5832648"/>
                <a:gd name="connsiteY0" fmla="*/ 172234 h 1152128"/>
                <a:gd name="connsiteX1" fmla="*/ 247759 w 5832648"/>
                <a:gd name="connsiteY1" fmla="*/ 418875 h 1152128"/>
                <a:gd name="connsiteX2" fmla="*/ 216024 w 5832648"/>
                <a:gd name="connsiteY2" fmla="*/ 576064 h 1152128"/>
                <a:gd name="connsiteX3" fmla="*/ 216024 w 5832648"/>
                <a:gd name="connsiteY3" fmla="*/ 576063 h 1152128"/>
                <a:gd name="connsiteX4" fmla="*/ 216024 w 5832648"/>
                <a:gd name="connsiteY4" fmla="*/ 576064 h 1152128"/>
                <a:gd name="connsiteX5" fmla="*/ 216024 w 5832648"/>
                <a:gd name="connsiteY5" fmla="*/ 576064 h 1152128"/>
                <a:gd name="connsiteX6" fmla="*/ 247759 w 5832648"/>
                <a:gd name="connsiteY6" fmla="*/ 733252 h 1152128"/>
                <a:gd name="connsiteX7" fmla="*/ 619854 w 5832648"/>
                <a:gd name="connsiteY7" fmla="*/ 979893 h 1152128"/>
                <a:gd name="connsiteX8" fmla="*/ 5212794 w 5832648"/>
                <a:gd name="connsiteY8" fmla="*/ 979894 h 1152128"/>
                <a:gd name="connsiteX9" fmla="*/ 5616624 w 5832648"/>
                <a:gd name="connsiteY9" fmla="*/ 576064 h 1152128"/>
                <a:gd name="connsiteX10" fmla="*/ 5616625 w 5832648"/>
                <a:gd name="connsiteY10" fmla="*/ 576064 h 1152128"/>
                <a:gd name="connsiteX11" fmla="*/ 5212795 w 5832648"/>
                <a:gd name="connsiteY11" fmla="*/ 172234 h 1152128"/>
                <a:gd name="connsiteX12" fmla="*/ 576064 w 5832648"/>
                <a:gd name="connsiteY12" fmla="*/ 0 h 1152128"/>
                <a:gd name="connsiteX13" fmla="*/ 5256584 w 5832648"/>
                <a:gd name="connsiteY13" fmla="*/ 0 h 1152128"/>
                <a:gd name="connsiteX14" fmla="*/ 5832648 w 5832648"/>
                <a:gd name="connsiteY14" fmla="*/ 576064 h 1152128"/>
                <a:gd name="connsiteX15" fmla="*/ 5256584 w 5832648"/>
                <a:gd name="connsiteY15" fmla="*/ 1152128 h 1152128"/>
                <a:gd name="connsiteX16" fmla="*/ 576064 w 5832648"/>
                <a:gd name="connsiteY16" fmla="*/ 1152128 h 1152128"/>
                <a:gd name="connsiteX17" fmla="*/ 0 w 5832648"/>
                <a:gd name="connsiteY17" fmla="*/ 576064 h 1152128"/>
                <a:gd name="connsiteX18" fmla="*/ 576064 w 5832648"/>
                <a:gd name="connsiteY18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32648" h="1152128">
                  <a:moveTo>
                    <a:pt x="619854" y="172234"/>
                  </a:moveTo>
                  <a:cubicBezTo>
                    <a:pt x="452583" y="172234"/>
                    <a:pt x="309064" y="273935"/>
                    <a:pt x="247759" y="418875"/>
                  </a:cubicBezTo>
                  <a:lnTo>
                    <a:pt x="216024" y="576064"/>
                  </a:lnTo>
                  <a:lnTo>
                    <a:pt x="216024" y="576063"/>
                  </a:lnTo>
                  <a:lnTo>
                    <a:pt x="216024" y="576064"/>
                  </a:lnTo>
                  <a:lnTo>
                    <a:pt x="216024" y="576064"/>
                  </a:lnTo>
                  <a:lnTo>
                    <a:pt x="247759" y="733252"/>
                  </a:lnTo>
                  <a:cubicBezTo>
                    <a:pt x="309064" y="878193"/>
                    <a:pt x="452583" y="979893"/>
                    <a:pt x="619854" y="979893"/>
                  </a:cubicBezTo>
                  <a:lnTo>
                    <a:pt x="5212794" y="979894"/>
                  </a:lnTo>
                  <a:cubicBezTo>
                    <a:pt x="5435823" y="979894"/>
                    <a:pt x="5616624" y="799093"/>
                    <a:pt x="5616624" y="576064"/>
                  </a:cubicBezTo>
                  <a:lnTo>
                    <a:pt x="5616625" y="576064"/>
                  </a:lnTo>
                  <a:cubicBezTo>
                    <a:pt x="5616625" y="353035"/>
                    <a:pt x="5435824" y="172234"/>
                    <a:pt x="5212795" y="172234"/>
                  </a:cubicBezTo>
                  <a:close/>
                  <a:moveTo>
                    <a:pt x="576064" y="0"/>
                  </a:moveTo>
                  <a:lnTo>
                    <a:pt x="5256584" y="0"/>
                  </a:lnTo>
                  <a:cubicBezTo>
                    <a:pt x="5574735" y="0"/>
                    <a:pt x="5832648" y="257913"/>
                    <a:pt x="5832648" y="576064"/>
                  </a:cubicBezTo>
                  <a:cubicBezTo>
                    <a:pt x="5832648" y="894215"/>
                    <a:pt x="5574735" y="1152128"/>
                    <a:pt x="5256584" y="1152128"/>
                  </a:cubicBezTo>
                  <a:lnTo>
                    <a:pt x="576064" y="1152128"/>
                  </a:lnTo>
                  <a:cubicBezTo>
                    <a:pt x="257913" y="1152128"/>
                    <a:pt x="0" y="894215"/>
                    <a:pt x="0" y="576064"/>
                  </a:cubicBezTo>
                  <a:cubicBezTo>
                    <a:pt x="0" y="257913"/>
                    <a:pt x="257913" y="0"/>
                    <a:pt x="5760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 dirty="0">
                <a:cs typeface="+mn-ea"/>
                <a:sym typeface="+mn-lt"/>
              </a:endParaRPr>
            </a:p>
          </p:txBody>
        </p:sp>
        <p:sp>
          <p:nvSpPr>
            <p:cNvPr id="23" name="圆角矩形 165">
              <a:extLst>
                <a:ext uri="{FF2B5EF4-FFF2-40B4-BE49-F238E27FC236}">
                  <a16:creationId xmlns:a16="http://schemas.microsoft.com/office/drawing/2014/main" id="{99B95D86-4D78-49C9-A23F-E79B043132C4}"/>
                </a:ext>
              </a:extLst>
            </p:cNvPr>
            <p:cNvSpPr/>
            <p:nvPr/>
          </p:nvSpPr>
          <p:spPr>
            <a:xfrm>
              <a:off x="4007769" y="5518706"/>
              <a:ext cx="5400600" cy="8076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gradFill flip="none" rotWithShape="1">
                <a:gsLst>
                  <a:gs pos="100000">
                    <a:schemeClr val="bg1"/>
                  </a:gs>
                  <a:gs pos="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dist"/>
              <a:r>
                <a:rPr lang="zh-CN" altLang="en-US" b="1" dirty="0">
                  <a:solidFill>
                    <a:srgbClr val="EB3F3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新版特性</a:t>
              </a:r>
            </a:p>
          </p:txBody>
        </p:sp>
        <p:sp>
          <p:nvSpPr>
            <p:cNvPr id="24" name="圆角矩形 167">
              <a:extLst>
                <a:ext uri="{FF2B5EF4-FFF2-40B4-BE49-F238E27FC236}">
                  <a16:creationId xmlns:a16="http://schemas.microsoft.com/office/drawing/2014/main" id="{81E9A0E2-EA64-4C68-B0C0-FC7FE020A28A}"/>
                </a:ext>
              </a:extLst>
            </p:cNvPr>
            <p:cNvSpPr/>
            <p:nvPr/>
          </p:nvSpPr>
          <p:spPr>
            <a:xfrm>
              <a:off x="3791744" y="5346472"/>
              <a:ext cx="5832649" cy="1152127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>
                <a:cs typeface="+mn-ea"/>
                <a:sym typeface="+mn-lt"/>
              </a:endParaRPr>
            </a:p>
          </p:txBody>
        </p:sp>
      </p:grpSp>
      <p:sp>
        <p:nvSpPr>
          <p:cNvPr id="2" name="TextBox 55">
            <a:extLst>
              <a:ext uri="{FF2B5EF4-FFF2-40B4-BE49-F238E27FC236}">
                <a16:creationId xmlns:a16="http://schemas.microsoft.com/office/drawing/2014/main" id="{FBB91687-7AB4-5A91-98C4-DEB3253FA8B4}"/>
              </a:ext>
            </a:extLst>
          </p:cNvPr>
          <p:cNvSpPr txBox="1"/>
          <p:nvPr/>
        </p:nvSpPr>
        <p:spPr>
          <a:xfrm>
            <a:off x="1713144" y="2333283"/>
            <a:ext cx="14943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关键字</a:t>
            </a:r>
          </a:p>
        </p:txBody>
      </p:sp>
      <p:sp>
        <p:nvSpPr>
          <p:cNvPr id="4" name="TextBox 55">
            <a:extLst>
              <a:ext uri="{FF2B5EF4-FFF2-40B4-BE49-F238E27FC236}">
                <a16:creationId xmlns:a16="http://schemas.microsoft.com/office/drawing/2014/main" id="{33934EC0-CF23-C330-6677-8A71195E161F}"/>
              </a:ext>
            </a:extLst>
          </p:cNvPr>
          <p:cNvSpPr txBox="1"/>
          <p:nvPr/>
        </p:nvSpPr>
        <p:spPr>
          <a:xfrm>
            <a:off x="2511129" y="5157601"/>
            <a:ext cx="13274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yield</a:t>
            </a:r>
          </a:p>
          <a:p>
            <a:pPr algn="ctr"/>
            <a:endParaRPr lang="zh-CN" altLang="en-US" sz="24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TextBox 61">
            <a:extLst>
              <a:ext uri="{FF2B5EF4-FFF2-40B4-BE49-F238E27FC236}">
                <a16:creationId xmlns:a16="http://schemas.microsoft.com/office/drawing/2014/main" id="{A508609D-25EC-4143-AA4F-783BA968D094}"/>
              </a:ext>
            </a:extLst>
          </p:cNvPr>
          <p:cNvSpPr txBox="1"/>
          <p:nvPr/>
        </p:nvSpPr>
        <p:spPr>
          <a:xfrm>
            <a:off x="6402284" y="1764177"/>
            <a:ext cx="497452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switch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中多了一个关键字用于跳出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switch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块，那就是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yield</a:t>
            </a:r>
            <a:r>
              <a:rPr lang="zh-CN" altLang="e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，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他用于返回一个值。</a:t>
            </a:r>
          </a:p>
          <a:p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int 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= switch (x) {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case "1" -&gt; 1;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case "2" -&gt; 2;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default -&gt; {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   int 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len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= 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args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[1].length();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   </a:t>
            </a:r>
            <a:r>
              <a:rPr lang="en" altLang="zh-CN" sz="16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yield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len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;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}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};</a:t>
            </a:r>
          </a:p>
          <a:p>
            <a:endParaRPr lang="en" altLang="zh-CN" sz="1600" dirty="0">
              <a:effectLst/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和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return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的区别在于：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return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会直接跳出当前循环或者方法，而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yield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只会跳出当前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switch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块</a:t>
            </a:r>
            <a:r>
              <a:rPr lang="zh-CN" altLang="en-US" sz="1600" dirty="0"/>
              <a:t>。</a:t>
            </a:r>
          </a:p>
          <a:p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582218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Freeform 10">
            <a:extLst>
              <a:ext uri="{FF2B5EF4-FFF2-40B4-BE49-F238E27FC236}">
                <a16:creationId xmlns:a16="http://schemas.microsoft.com/office/drawing/2014/main" id="{2B267AA2-C00B-436C-BCA3-AFDDFBA7BE43}"/>
              </a:ext>
            </a:extLst>
          </p:cNvPr>
          <p:cNvSpPr/>
          <p:nvPr/>
        </p:nvSpPr>
        <p:spPr>
          <a:xfrm>
            <a:off x="3065985" y="2523874"/>
            <a:ext cx="2781443" cy="2781443"/>
          </a:xfrm>
          <a:custGeom>
            <a:avLst/>
            <a:gdLst>
              <a:gd name="connsiteX0" fmla="*/ 2115406 w 2980266"/>
              <a:gd name="connsiteY0" fmla="*/ 475169 h 2980266"/>
              <a:gd name="connsiteX1" fmla="*/ 2347223 w 2980266"/>
              <a:gd name="connsiteY1" fmla="*/ 280641 h 2980266"/>
              <a:gd name="connsiteX2" fmla="*/ 2532418 w 2980266"/>
              <a:gd name="connsiteY2" fmla="*/ 436038 h 2980266"/>
              <a:gd name="connsiteX3" fmla="*/ 2381100 w 2980266"/>
              <a:gd name="connsiteY3" fmla="*/ 698113 h 2980266"/>
              <a:gd name="connsiteX4" fmla="*/ 2621526 w 2980266"/>
              <a:gd name="connsiteY4" fmla="*/ 1114543 h 2980266"/>
              <a:gd name="connsiteX5" fmla="*/ 2924149 w 2980266"/>
              <a:gd name="connsiteY5" fmla="*/ 1114535 h 2980266"/>
              <a:gd name="connsiteX6" fmla="*/ 2966129 w 2980266"/>
              <a:gd name="connsiteY6" fmla="*/ 1352617 h 2980266"/>
              <a:gd name="connsiteX7" fmla="*/ 2681754 w 2980266"/>
              <a:gd name="connsiteY7" fmla="*/ 1456113 h 2980266"/>
              <a:gd name="connsiteX8" fmla="*/ 2598255 w 2980266"/>
              <a:gd name="connsiteY8" fmla="*/ 1929659 h 2980266"/>
              <a:gd name="connsiteX9" fmla="*/ 2830082 w 2980266"/>
              <a:gd name="connsiteY9" fmla="*/ 2124176 h 2980266"/>
              <a:gd name="connsiteX10" fmla="*/ 2709205 w 2980266"/>
              <a:gd name="connsiteY10" fmla="*/ 2333542 h 2980266"/>
              <a:gd name="connsiteX11" fmla="*/ 2424835 w 2980266"/>
              <a:gd name="connsiteY11" fmla="*/ 2230031 h 2980266"/>
              <a:gd name="connsiteX12" fmla="*/ 2056481 w 2980266"/>
              <a:gd name="connsiteY12" fmla="*/ 2539116 h 2980266"/>
              <a:gd name="connsiteX13" fmla="*/ 2109039 w 2980266"/>
              <a:gd name="connsiteY13" fmla="*/ 2837141 h 2980266"/>
              <a:gd name="connsiteX14" fmla="*/ 1881863 w 2980266"/>
              <a:gd name="connsiteY14" fmla="*/ 2919826 h 2980266"/>
              <a:gd name="connsiteX15" fmla="*/ 1730559 w 2980266"/>
              <a:gd name="connsiteY15" fmla="*/ 2657743 h 2980266"/>
              <a:gd name="connsiteX16" fmla="*/ 1249707 w 2980266"/>
              <a:gd name="connsiteY16" fmla="*/ 2657743 h 2980266"/>
              <a:gd name="connsiteX17" fmla="*/ 1098403 w 2980266"/>
              <a:gd name="connsiteY17" fmla="*/ 2919826 h 2980266"/>
              <a:gd name="connsiteX18" fmla="*/ 871227 w 2980266"/>
              <a:gd name="connsiteY18" fmla="*/ 2837141 h 2980266"/>
              <a:gd name="connsiteX19" fmla="*/ 923785 w 2980266"/>
              <a:gd name="connsiteY19" fmla="*/ 2539117 h 2980266"/>
              <a:gd name="connsiteX20" fmla="*/ 555431 w 2980266"/>
              <a:gd name="connsiteY20" fmla="*/ 2230032 h 2980266"/>
              <a:gd name="connsiteX21" fmla="*/ 271061 w 2980266"/>
              <a:gd name="connsiteY21" fmla="*/ 2333542 h 2980266"/>
              <a:gd name="connsiteX22" fmla="*/ 150184 w 2980266"/>
              <a:gd name="connsiteY22" fmla="*/ 2124176 h 2980266"/>
              <a:gd name="connsiteX23" fmla="*/ 382011 w 2980266"/>
              <a:gd name="connsiteY23" fmla="*/ 1929660 h 2980266"/>
              <a:gd name="connsiteX24" fmla="*/ 298512 w 2980266"/>
              <a:gd name="connsiteY24" fmla="*/ 1456114 h 2980266"/>
              <a:gd name="connsiteX25" fmla="*/ 14137 w 2980266"/>
              <a:gd name="connsiteY25" fmla="*/ 1352617 h 2980266"/>
              <a:gd name="connsiteX26" fmla="*/ 56117 w 2980266"/>
              <a:gd name="connsiteY26" fmla="*/ 1114535 h 2980266"/>
              <a:gd name="connsiteX27" fmla="*/ 358740 w 2980266"/>
              <a:gd name="connsiteY27" fmla="*/ 1114543 h 2980266"/>
              <a:gd name="connsiteX28" fmla="*/ 599166 w 2980266"/>
              <a:gd name="connsiteY28" fmla="*/ 698113 h 2980266"/>
              <a:gd name="connsiteX29" fmla="*/ 447848 w 2980266"/>
              <a:gd name="connsiteY29" fmla="*/ 436038 h 2980266"/>
              <a:gd name="connsiteX30" fmla="*/ 633043 w 2980266"/>
              <a:gd name="connsiteY30" fmla="*/ 280641 h 2980266"/>
              <a:gd name="connsiteX31" fmla="*/ 864860 w 2980266"/>
              <a:gd name="connsiteY31" fmla="*/ 475169 h 2980266"/>
              <a:gd name="connsiteX32" fmla="*/ 1316713 w 2980266"/>
              <a:gd name="connsiteY32" fmla="*/ 310708 h 2980266"/>
              <a:gd name="connsiteX33" fmla="*/ 1369255 w 2980266"/>
              <a:gd name="connsiteY33" fmla="*/ 12681 h 2980266"/>
              <a:gd name="connsiteX34" fmla="*/ 1611011 w 2980266"/>
              <a:gd name="connsiteY34" fmla="*/ 12681 h 2980266"/>
              <a:gd name="connsiteX35" fmla="*/ 1663553 w 2980266"/>
              <a:gd name="connsiteY35" fmla="*/ 310708 h 2980266"/>
              <a:gd name="connsiteX36" fmla="*/ 2115406 w 2980266"/>
              <a:gd name="connsiteY36" fmla="*/ 475169 h 2980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980266" h="2980266">
                <a:moveTo>
                  <a:pt x="2115406" y="475169"/>
                </a:moveTo>
                <a:lnTo>
                  <a:pt x="2347223" y="280641"/>
                </a:lnTo>
                <a:lnTo>
                  <a:pt x="2532418" y="436038"/>
                </a:lnTo>
                <a:lnTo>
                  <a:pt x="2381100" y="698113"/>
                </a:lnTo>
                <a:cubicBezTo>
                  <a:pt x="2488696" y="819151"/>
                  <a:pt x="2570502" y="960843"/>
                  <a:pt x="2621526" y="1114543"/>
                </a:cubicBezTo>
                <a:lnTo>
                  <a:pt x="2924149" y="1114535"/>
                </a:lnTo>
                <a:lnTo>
                  <a:pt x="2966129" y="1352617"/>
                </a:lnTo>
                <a:lnTo>
                  <a:pt x="2681754" y="1456113"/>
                </a:lnTo>
                <a:cubicBezTo>
                  <a:pt x="2686376" y="1617995"/>
                  <a:pt x="2657965" y="1779121"/>
                  <a:pt x="2598255" y="1929659"/>
                </a:cubicBezTo>
                <a:lnTo>
                  <a:pt x="2830082" y="2124176"/>
                </a:lnTo>
                <a:lnTo>
                  <a:pt x="2709205" y="2333542"/>
                </a:lnTo>
                <a:lnTo>
                  <a:pt x="2424835" y="2230031"/>
                </a:lnTo>
                <a:cubicBezTo>
                  <a:pt x="2324320" y="2357010"/>
                  <a:pt x="2198986" y="2462178"/>
                  <a:pt x="2056481" y="2539116"/>
                </a:cubicBezTo>
                <a:lnTo>
                  <a:pt x="2109039" y="2837141"/>
                </a:lnTo>
                <a:lnTo>
                  <a:pt x="1881863" y="2919826"/>
                </a:lnTo>
                <a:lnTo>
                  <a:pt x="1730559" y="2657743"/>
                </a:lnTo>
                <a:cubicBezTo>
                  <a:pt x="1571939" y="2690405"/>
                  <a:pt x="1408327" y="2690405"/>
                  <a:pt x="1249707" y="2657743"/>
                </a:cubicBezTo>
                <a:lnTo>
                  <a:pt x="1098403" y="2919826"/>
                </a:lnTo>
                <a:lnTo>
                  <a:pt x="871227" y="2837141"/>
                </a:lnTo>
                <a:lnTo>
                  <a:pt x="923785" y="2539117"/>
                </a:lnTo>
                <a:cubicBezTo>
                  <a:pt x="781280" y="2462179"/>
                  <a:pt x="655947" y="2357011"/>
                  <a:pt x="555431" y="2230032"/>
                </a:cubicBezTo>
                <a:lnTo>
                  <a:pt x="271061" y="2333542"/>
                </a:lnTo>
                <a:lnTo>
                  <a:pt x="150184" y="2124176"/>
                </a:lnTo>
                <a:lnTo>
                  <a:pt x="382011" y="1929660"/>
                </a:lnTo>
                <a:cubicBezTo>
                  <a:pt x="322301" y="1779122"/>
                  <a:pt x="293890" y="1617995"/>
                  <a:pt x="298512" y="1456114"/>
                </a:cubicBezTo>
                <a:lnTo>
                  <a:pt x="14137" y="1352617"/>
                </a:lnTo>
                <a:lnTo>
                  <a:pt x="56117" y="1114535"/>
                </a:lnTo>
                <a:lnTo>
                  <a:pt x="358740" y="1114543"/>
                </a:lnTo>
                <a:cubicBezTo>
                  <a:pt x="409764" y="960843"/>
                  <a:pt x="491570" y="819151"/>
                  <a:pt x="599166" y="698113"/>
                </a:cubicBezTo>
                <a:lnTo>
                  <a:pt x="447848" y="436038"/>
                </a:lnTo>
                <a:lnTo>
                  <a:pt x="633043" y="280641"/>
                </a:lnTo>
                <a:lnTo>
                  <a:pt x="864860" y="475169"/>
                </a:lnTo>
                <a:cubicBezTo>
                  <a:pt x="1002743" y="390226"/>
                  <a:pt x="1156488" y="334267"/>
                  <a:pt x="1316713" y="310708"/>
                </a:cubicBezTo>
                <a:lnTo>
                  <a:pt x="1369255" y="12681"/>
                </a:lnTo>
                <a:lnTo>
                  <a:pt x="1611011" y="12681"/>
                </a:lnTo>
                <a:lnTo>
                  <a:pt x="1663553" y="310708"/>
                </a:lnTo>
                <a:cubicBezTo>
                  <a:pt x="1823778" y="334267"/>
                  <a:pt x="1977523" y="390226"/>
                  <a:pt x="2115406" y="475169"/>
                </a:cubicBezTo>
                <a:close/>
              </a:path>
            </a:pathLst>
          </a:custGeom>
          <a:solidFill>
            <a:srgbClr val="EB3F32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77" name="Freeform 11">
            <a:extLst>
              <a:ext uri="{FF2B5EF4-FFF2-40B4-BE49-F238E27FC236}">
                <a16:creationId xmlns:a16="http://schemas.microsoft.com/office/drawing/2014/main" id="{48C41EE9-CF8E-4C02-B4E9-9AD4FC90E776}"/>
              </a:ext>
            </a:extLst>
          </p:cNvPr>
          <p:cNvSpPr/>
          <p:nvPr/>
        </p:nvSpPr>
        <p:spPr>
          <a:xfrm>
            <a:off x="1448897" y="1552683"/>
            <a:ext cx="2022867" cy="2022867"/>
          </a:xfrm>
          <a:custGeom>
            <a:avLst/>
            <a:gdLst>
              <a:gd name="connsiteX0" fmla="*/ 1621800 w 2167466"/>
              <a:gd name="connsiteY0" fmla="*/ 548964 h 2167466"/>
              <a:gd name="connsiteX1" fmla="*/ 1941574 w 2167466"/>
              <a:gd name="connsiteY1" fmla="*/ 452590 h 2167466"/>
              <a:gd name="connsiteX2" fmla="*/ 2059240 w 2167466"/>
              <a:gd name="connsiteY2" fmla="*/ 656392 h 2167466"/>
              <a:gd name="connsiteX3" fmla="*/ 1815890 w 2167466"/>
              <a:gd name="connsiteY3" fmla="*/ 885138 h 2167466"/>
              <a:gd name="connsiteX4" fmla="*/ 1815890 w 2167466"/>
              <a:gd name="connsiteY4" fmla="*/ 1282328 h 2167466"/>
              <a:gd name="connsiteX5" fmla="*/ 2059240 w 2167466"/>
              <a:gd name="connsiteY5" fmla="*/ 1511074 h 2167466"/>
              <a:gd name="connsiteX6" fmla="*/ 1941574 w 2167466"/>
              <a:gd name="connsiteY6" fmla="*/ 1714876 h 2167466"/>
              <a:gd name="connsiteX7" fmla="*/ 1621800 w 2167466"/>
              <a:gd name="connsiteY7" fmla="*/ 1618502 h 2167466"/>
              <a:gd name="connsiteX8" fmla="*/ 1277823 w 2167466"/>
              <a:gd name="connsiteY8" fmla="*/ 1817097 h 2167466"/>
              <a:gd name="connsiteX9" fmla="*/ 1201398 w 2167466"/>
              <a:gd name="connsiteY9" fmla="*/ 2142217 h 2167466"/>
              <a:gd name="connsiteX10" fmla="*/ 966068 w 2167466"/>
              <a:gd name="connsiteY10" fmla="*/ 2142217 h 2167466"/>
              <a:gd name="connsiteX11" fmla="*/ 889643 w 2167466"/>
              <a:gd name="connsiteY11" fmla="*/ 1817097 h 2167466"/>
              <a:gd name="connsiteX12" fmla="*/ 545666 w 2167466"/>
              <a:gd name="connsiteY12" fmla="*/ 1618502 h 2167466"/>
              <a:gd name="connsiteX13" fmla="*/ 225892 w 2167466"/>
              <a:gd name="connsiteY13" fmla="*/ 1714876 h 2167466"/>
              <a:gd name="connsiteX14" fmla="*/ 108226 w 2167466"/>
              <a:gd name="connsiteY14" fmla="*/ 1511074 h 2167466"/>
              <a:gd name="connsiteX15" fmla="*/ 351576 w 2167466"/>
              <a:gd name="connsiteY15" fmla="*/ 1282328 h 2167466"/>
              <a:gd name="connsiteX16" fmla="*/ 351576 w 2167466"/>
              <a:gd name="connsiteY16" fmla="*/ 885138 h 2167466"/>
              <a:gd name="connsiteX17" fmla="*/ 108226 w 2167466"/>
              <a:gd name="connsiteY17" fmla="*/ 656392 h 2167466"/>
              <a:gd name="connsiteX18" fmla="*/ 225892 w 2167466"/>
              <a:gd name="connsiteY18" fmla="*/ 452590 h 2167466"/>
              <a:gd name="connsiteX19" fmla="*/ 545666 w 2167466"/>
              <a:gd name="connsiteY19" fmla="*/ 548964 h 2167466"/>
              <a:gd name="connsiteX20" fmla="*/ 889643 w 2167466"/>
              <a:gd name="connsiteY20" fmla="*/ 350369 h 2167466"/>
              <a:gd name="connsiteX21" fmla="*/ 966068 w 2167466"/>
              <a:gd name="connsiteY21" fmla="*/ 25249 h 2167466"/>
              <a:gd name="connsiteX22" fmla="*/ 1201398 w 2167466"/>
              <a:gd name="connsiteY22" fmla="*/ 25249 h 2167466"/>
              <a:gd name="connsiteX23" fmla="*/ 1277823 w 2167466"/>
              <a:gd name="connsiteY23" fmla="*/ 350369 h 2167466"/>
              <a:gd name="connsiteX24" fmla="*/ 1621800 w 2167466"/>
              <a:gd name="connsiteY24" fmla="*/ 548964 h 216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167466" h="2167466">
                <a:moveTo>
                  <a:pt x="1621800" y="548964"/>
                </a:moveTo>
                <a:lnTo>
                  <a:pt x="1941574" y="452590"/>
                </a:lnTo>
                <a:lnTo>
                  <a:pt x="2059240" y="656392"/>
                </a:lnTo>
                <a:lnTo>
                  <a:pt x="1815890" y="885138"/>
                </a:lnTo>
                <a:cubicBezTo>
                  <a:pt x="1851165" y="1015185"/>
                  <a:pt x="1851165" y="1152281"/>
                  <a:pt x="1815890" y="1282328"/>
                </a:cubicBezTo>
                <a:lnTo>
                  <a:pt x="2059240" y="1511074"/>
                </a:lnTo>
                <a:lnTo>
                  <a:pt x="1941574" y="1714876"/>
                </a:lnTo>
                <a:lnTo>
                  <a:pt x="1621800" y="1618502"/>
                </a:lnTo>
                <a:cubicBezTo>
                  <a:pt x="1526813" y="1714075"/>
                  <a:pt x="1408085" y="1782623"/>
                  <a:pt x="1277823" y="1817097"/>
                </a:cubicBezTo>
                <a:lnTo>
                  <a:pt x="1201398" y="2142217"/>
                </a:lnTo>
                <a:lnTo>
                  <a:pt x="966068" y="2142217"/>
                </a:lnTo>
                <a:lnTo>
                  <a:pt x="889643" y="1817097"/>
                </a:lnTo>
                <a:cubicBezTo>
                  <a:pt x="759381" y="1782622"/>
                  <a:pt x="640653" y="1714074"/>
                  <a:pt x="545666" y="1618502"/>
                </a:cubicBezTo>
                <a:lnTo>
                  <a:pt x="225892" y="1714876"/>
                </a:lnTo>
                <a:lnTo>
                  <a:pt x="108226" y="1511074"/>
                </a:lnTo>
                <a:lnTo>
                  <a:pt x="351576" y="1282328"/>
                </a:lnTo>
                <a:cubicBezTo>
                  <a:pt x="316301" y="1152281"/>
                  <a:pt x="316301" y="1015185"/>
                  <a:pt x="351576" y="885138"/>
                </a:cubicBezTo>
                <a:lnTo>
                  <a:pt x="108226" y="656392"/>
                </a:lnTo>
                <a:lnTo>
                  <a:pt x="225892" y="452590"/>
                </a:lnTo>
                <a:lnTo>
                  <a:pt x="545666" y="548964"/>
                </a:lnTo>
                <a:cubicBezTo>
                  <a:pt x="640653" y="453391"/>
                  <a:pt x="759381" y="384843"/>
                  <a:pt x="889643" y="350369"/>
                </a:cubicBezTo>
                <a:lnTo>
                  <a:pt x="966068" y="25249"/>
                </a:lnTo>
                <a:lnTo>
                  <a:pt x="1201398" y="25249"/>
                </a:lnTo>
                <a:lnTo>
                  <a:pt x="1277823" y="350369"/>
                </a:lnTo>
                <a:cubicBezTo>
                  <a:pt x="1408085" y="384844"/>
                  <a:pt x="1526813" y="453392"/>
                  <a:pt x="1621800" y="548964"/>
                </a:cubicBezTo>
                <a:close/>
              </a:path>
            </a:pathLst>
          </a:custGeom>
          <a:solidFill>
            <a:srgbClr val="FFC000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79" name="Freeform 12">
            <a:extLst>
              <a:ext uri="{FF2B5EF4-FFF2-40B4-BE49-F238E27FC236}">
                <a16:creationId xmlns:a16="http://schemas.microsoft.com/office/drawing/2014/main" id="{FE15481F-4D30-4E34-8FB4-2DC6364C4AB7}"/>
              </a:ext>
            </a:extLst>
          </p:cNvPr>
          <p:cNvSpPr/>
          <p:nvPr/>
        </p:nvSpPr>
        <p:spPr>
          <a:xfrm>
            <a:off x="2425130" y="4674330"/>
            <a:ext cx="1494371" cy="1447070"/>
          </a:xfrm>
          <a:custGeom>
            <a:avLst/>
            <a:gdLst>
              <a:gd name="connsiteX0" fmla="*/ 1589033 w 2123675"/>
              <a:gd name="connsiteY0" fmla="*/ 537873 h 2123675"/>
              <a:gd name="connsiteX1" fmla="*/ 1902347 w 2123675"/>
              <a:gd name="connsiteY1" fmla="*/ 443446 h 2123675"/>
              <a:gd name="connsiteX2" fmla="*/ 2017635 w 2123675"/>
              <a:gd name="connsiteY2" fmla="*/ 643130 h 2123675"/>
              <a:gd name="connsiteX3" fmla="*/ 1779202 w 2123675"/>
              <a:gd name="connsiteY3" fmla="*/ 867255 h 2123675"/>
              <a:gd name="connsiteX4" fmla="*/ 1779202 w 2123675"/>
              <a:gd name="connsiteY4" fmla="*/ 1256420 h 2123675"/>
              <a:gd name="connsiteX5" fmla="*/ 2017635 w 2123675"/>
              <a:gd name="connsiteY5" fmla="*/ 1480545 h 2123675"/>
              <a:gd name="connsiteX6" fmla="*/ 1902347 w 2123675"/>
              <a:gd name="connsiteY6" fmla="*/ 1680229 h 2123675"/>
              <a:gd name="connsiteX7" fmla="*/ 1589033 w 2123675"/>
              <a:gd name="connsiteY7" fmla="*/ 1585802 h 2123675"/>
              <a:gd name="connsiteX8" fmla="*/ 1252006 w 2123675"/>
              <a:gd name="connsiteY8" fmla="*/ 1780385 h 2123675"/>
              <a:gd name="connsiteX9" fmla="*/ 1177125 w 2123675"/>
              <a:gd name="connsiteY9" fmla="*/ 2098936 h 2123675"/>
              <a:gd name="connsiteX10" fmla="*/ 946550 w 2123675"/>
              <a:gd name="connsiteY10" fmla="*/ 2098936 h 2123675"/>
              <a:gd name="connsiteX11" fmla="*/ 871669 w 2123675"/>
              <a:gd name="connsiteY11" fmla="*/ 1780385 h 2123675"/>
              <a:gd name="connsiteX12" fmla="*/ 534642 w 2123675"/>
              <a:gd name="connsiteY12" fmla="*/ 1585802 h 2123675"/>
              <a:gd name="connsiteX13" fmla="*/ 221328 w 2123675"/>
              <a:gd name="connsiteY13" fmla="*/ 1680229 h 2123675"/>
              <a:gd name="connsiteX14" fmla="*/ 106040 w 2123675"/>
              <a:gd name="connsiteY14" fmla="*/ 1480545 h 2123675"/>
              <a:gd name="connsiteX15" fmla="*/ 344473 w 2123675"/>
              <a:gd name="connsiteY15" fmla="*/ 1256420 h 2123675"/>
              <a:gd name="connsiteX16" fmla="*/ 344473 w 2123675"/>
              <a:gd name="connsiteY16" fmla="*/ 867255 h 2123675"/>
              <a:gd name="connsiteX17" fmla="*/ 106040 w 2123675"/>
              <a:gd name="connsiteY17" fmla="*/ 643130 h 2123675"/>
              <a:gd name="connsiteX18" fmla="*/ 221328 w 2123675"/>
              <a:gd name="connsiteY18" fmla="*/ 443446 h 2123675"/>
              <a:gd name="connsiteX19" fmla="*/ 534642 w 2123675"/>
              <a:gd name="connsiteY19" fmla="*/ 537873 h 2123675"/>
              <a:gd name="connsiteX20" fmla="*/ 871669 w 2123675"/>
              <a:gd name="connsiteY20" fmla="*/ 343290 h 2123675"/>
              <a:gd name="connsiteX21" fmla="*/ 946550 w 2123675"/>
              <a:gd name="connsiteY21" fmla="*/ 24739 h 2123675"/>
              <a:gd name="connsiteX22" fmla="*/ 1177125 w 2123675"/>
              <a:gd name="connsiteY22" fmla="*/ 24739 h 2123675"/>
              <a:gd name="connsiteX23" fmla="*/ 1252006 w 2123675"/>
              <a:gd name="connsiteY23" fmla="*/ 343290 h 2123675"/>
              <a:gd name="connsiteX24" fmla="*/ 1589033 w 2123675"/>
              <a:gd name="connsiteY24" fmla="*/ 537873 h 212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123675" h="2123675">
                <a:moveTo>
                  <a:pt x="1366897" y="537190"/>
                </a:moveTo>
                <a:lnTo>
                  <a:pt x="1594045" y="396507"/>
                </a:lnTo>
                <a:lnTo>
                  <a:pt x="1727168" y="529630"/>
                </a:lnTo>
                <a:lnTo>
                  <a:pt x="1586485" y="756778"/>
                </a:lnTo>
                <a:cubicBezTo>
                  <a:pt x="1640670" y="849967"/>
                  <a:pt x="1669056" y="955907"/>
                  <a:pt x="1668725" y="1063703"/>
                </a:cubicBezTo>
                <a:lnTo>
                  <a:pt x="1904134" y="1190078"/>
                </a:lnTo>
                <a:lnTo>
                  <a:pt x="1855408" y="1371927"/>
                </a:lnTo>
                <a:lnTo>
                  <a:pt x="1588350" y="1363666"/>
                </a:lnTo>
                <a:cubicBezTo>
                  <a:pt x="1534739" y="1457186"/>
                  <a:pt x="1457186" y="1534739"/>
                  <a:pt x="1363666" y="1588351"/>
                </a:cubicBezTo>
                <a:lnTo>
                  <a:pt x="1371926" y="1855408"/>
                </a:lnTo>
                <a:lnTo>
                  <a:pt x="1190078" y="1904134"/>
                </a:lnTo>
                <a:lnTo>
                  <a:pt x="1063703" y="1668725"/>
                </a:lnTo>
                <a:cubicBezTo>
                  <a:pt x="955907" y="1669057"/>
                  <a:pt x="849967" y="1640670"/>
                  <a:pt x="756778" y="1586485"/>
                </a:cubicBezTo>
                <a:lnTo>
                  <a:pt x="529630" y="1727168"/>
                </a:lnTo>
                <a:lnTo>
                  <a:pt x="396507" y="1594045"/>
                </a:lnTo>
                <a:lnTo>
                  <a:pt x="537190" y="1366897"/>
                </a:lnTo>
                <a:cubicBezTo>
                  <a:pt x="483005" y="1273708"/>
                  <a:pt x="454619" y="1167768"/>
                  <a:pt x="454950" y="1059972"/>
                </a:cubicBezTo>
                <a:lnTo>
                  <a:pt x="219541" y="933597"/>
                </a:lnTo>
                <a:lnTo>
                  <a:pt x="268267" y="751748"/>
                </a:lnTo>
                <a:lnTo>
                  <a:pt x="535325" y="760009"/>
                </a:lnTo>
                <a:cubicBezTo>
                  <a:pt x="588936" y="666489"/>
                  <a:pt x="666489" y="588936"/>
                  <a:pt x="760009" y="535324"/>
                </a:cubicBezTo>
                <a:lnTo>
                  <a:pt x="751749" y="268267"/>
                </a:lnTo>
                <a:lnTo>
                  <a:pt x="933597" y="219541"/>
                </a:lnTo>
                <a:lnTo>
                  <a:pt x="1059972" y="454950"/>
                </a:lnTo>
                <a:cubicBezTo>
                  <a:pt x="1167768" y="454618"/>
                  <a:pt x="1273708" y="483005"/>
                  <a:pt x="1366897" y="537190"/>
                </a:cubicBezTo>
                <a:close/>
              </a:path>
            </a:pathLst>
          </a:custGeom>
          <a:solidFill>
            <a:srgbClr val="0070C0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84" name="TextBox 55">
            <a:extLst>
              <a:ext uri="{FF2B5EF4-FFF2-40B4-BE49-F238E27FC236}">
                <a16:creationId xmlns:a16="http://schemas.microsoft.com/office/drawing/2014/main" id="{9C9AB451-FA7F-4A3D-ABF4-ED4C570CE288}"/>
              </a:ext>
            </a:extLst>
          </p:cNvPr>
          <p:cNvSpPr txBox="1"/>
          <p:nvPr/>
        </p:nvSpPr>
        <p:spPr>
          <a:xfrm>
            <a:off x="3787744" y="3575550"/>
            <a:ext cx="1494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Text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Block</a:t>
            </a:r>
            <a:endParaRPr lang="zh-CN" altLang="en-US" sz="24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0CB905F-0F19-4D47-ABA3-3E81B79ADD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9099" y="4232518"/>
            <a:ext cx="5181162" cy="3310646"/>
          </a:xfrm>
          <a:prstGeom prst="rect">
            <a:avLst/>
          </a:prstGeom>
        </p:spPr>
      </p:pic>
      <p:pic>
        <p:nvPicPr>
          <p:cNvPr id="95" name="图片 94">
            <a:extLst>
              <a:ext uri="{FF2B5EF4-FFF2-40B4-BE49-F238E27FC236}">
                <a16:creationId xmlns:a16="http://schemas.microsoft.com/office/drawing/2014/main" id="{F862F246-B754-4542-9CF6-C9F98FAA4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82609" y="-886069"/>
            <a:ext cx="5181162" cy="3310646"/>
          </a:xfrm>
          <a:prstGeom prst="rect">
            <a:avLst/>
          </a:prstGeom>
        </p:spPr>
      </p:pic>
      <p:grpSp>
        <p:nvGrpSpPr>
          <p:cNvPr id="21" name="组合 55">
            <a:extLst>
              <a:ext uri="{FF2B5EF4-FFF2-40B4-BE49-F238E27FC236}">
                <a16:creationId xmlns:a16="http://schemas.microsoft.com/office/drawing/2014/main" id="{9A75791D-66DA-4F9B-ADD1-3552593E05D4}"/>
              </a:ext>
            </a:extLst>
          </p:cNvPr>
          <p:cNvGrpSpPr/>
          <p:nvPr/>
        </p:nvGrpSpPr>
        <p:grpSpPr bwMode="auto">
          <a:xfrm>
            <a:off x="4193818" y="177245"/>
            <a:ext cx="3573065" cy="696471"/>
            <a:chOff x="3791743" y="5346472"/>
            <a:chExt cx="5833187" cy="1152803"/>
          </a:xfrm>
          <a:effectLst/>
        </p:grpSpPr>
        <p:sp>
          <p:nvSpPr>
            <p:cNvPr id="22" name="任意多边形 166">
              <a:extLst>
                <a:ext uri="{FF2B5EF4-FFF2-40B4-BE49-F238E27FC236}">
                  <a16:creationId xmlns:a16="http://schemas.microsoft.com/office/drawing/2014/main" id="{41FD1E90-42F3-4678-97BA-467921B0BD87}"/>
                </a:ext>
              </a:extLst>
            </p:cNvPr>
            <p:cNvSpPr/>
            <p:nvPr/>
          </p:nvSpPr>
          <p:spPr>
            <a:xfrm>
              <a:off x="3791743" y="5347083"/>
              <a:ext cx="5833187" cy="1152192"/>
            </a:xfrm>
            <a:custGeom>
              <a:avLst/>
              <a:gdLst>
                <a:gd name="connsiteX0" fmla="*/ 619854 w 5832648"/>
                <a:gd name="connsiteY0" fmla="*/ 172234 h 1152128"/>
                <a:gd name="connsiteX1" fmla="*/ 247759 w 5832648"/>
                <a:gd name="connsiteY1" fmla="*/ 418875 h 1152128"/>
                <a:gd name="connsiteX2" fmla="*/ 216024 w 5832648"/>
                <a:gd name="connsiteY2" fmla="*/ 576064 h 1152128"/>
                <a:gd name="connsiteX3" fmla="*/ 216024 w 5832648"/>
                <a:gd name="connsiteY3" fmla="*/ 576063 h 1152128"/>
                <a:gd name="connsiteX4" fmla="*/ 216024 w 5832648"/>
                <a:gd name="connsiteY4" fmla="*/ 576064 h 1152128"/>
                <a:gd name="connsiteX5" fmla="*/ 216024 w 5832648"/>
                <a:gd name="connsiteY5" fmla="*/ 576064 h 1152128"/>
                <a:gd name="connsiteX6" fmla="*/ 247759 w 5832648"/>
                <a:gd name="connsiteY6" fmla="*/ 733252 h 1152128"/>
                <a:gd name="connsiteX7" fmla="*/ 619854 w 5832648"/>
                <a:gd name="connsiteY7" fmla="*/ 979893 h 1152128"/>
                <a:gd name="connsiteX8" fmla="*/ 5212794 w 5832648"/>
                <a:gd name="connsiteY8" fmla="*/ 979894 h 1152128"/>
                <a:gd name="connsiteX9" fmla="*/ 5616624 w 5832648"/>
                <a:gd name="connsiteY9" fmla="*/ 576064 h 1152128"/>
                <a:gd name="connsiteX10" fmla="*/ 5616625 w 5832648"/>
                <a:gd name="connsiteY10" fmla="*/ 576064 h 1152128"/>
                <a:gd name="connsiteX11" fmla="*/ 5212795 w 5832648"/>
                <a:gd name="connsiteY11" fmla="*/ 172234 h 1152128"/>
                <a:gd name="connsiteX12" fmla="*/ 576064 w 5832648"/>
                <a:gd name="connsiteY12" fmla="*/ 0 h 1152128"/>
                <a:gd name="connsiteX13" fmla="*/ 5256584 w 5832648"/>
                <a:gd name="connsiteY13" fmla="*/ 0 h 1152128"/>
                <a:gd name="connsiteX14" fmla="*/ 5832648 w 5832648"/>
                <a:gd name="connsiteY14" fmla="*/ 576064 h 1152128"/>
                <a:gd name="connsiteX15" fmla="*/ 5256584 w 5832648"/>
                <a:gd name="connsiteY15" fmla="*/ 1152128 h 1152128"/>
                <a:gd name="connsiteX16" fmla="*/ 576064 w 5832648"/>
                <a:gd name="connsiteY16" fmla="*/ 1152128 h 1152128"/>
                <a:gd name="connsiteX17" fmla="*/ 0 w 5832648"/>
                <a:gd name="connsiteY17" fmla="*/ 576064 h 1152128"/>
                <a:gd name="connsiteX18" fmla="*/ 576064 w 5832648"/>
                <a:gd name="connsiteY18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32648" h="1152128">
                  <a:moveTo>
                    <a:pt x="619854" y="172234"/>
                  </a:moveTo>
                  <a:cubicBezTo>
                    <a:pt x="452583" y="172234"/>
                    <a:pt x="309064" y="273935"/>
                    <a:pt x="247759" y="418875"/>
                  </a:cubicBezTo>
                  <a:lnTo>
                    <a:pt x="216024" y="576064"/>
                  </a:lnTo>
                  <a:lnTo>
                    <a:pt x="216024" y="576063"/>
                  </a:lnTo>
                  <a:lnTo>
                    <a:pt x="216024" y="576064"/>
                  </a:lnTo>
                  <a:lnTo>
                    <a:pt x="216024" y="576064"/>
                  </a:lnTo>
                  <a:lnTo>
                    <a:pt x="247759" y="733252"/>
                  </a:lnTo>
                  <a:cubicBezTo>
                    <a:pt x="309064" y="878193"/>
                    <a:pt x="452583" y="979893"/>
                    <a:pt x="619854" y="979893"/>
                  </a:cubicBezTo>
                  <a:lnTo>
                    <a:pt x="5212794" y="979894"/>
                  </a:lnTo>
                  <a:cubicBezTo>
                    <a:pt x="5435823" y="979894"/>
                    <a:pt x="5616624" y="799093"/>
                    <a:pt x="5616624" y="576064"/>
                  </a:cubicBezTo>
                  <a:lnTo>
                    <a:pt x="5616625" y="576064"/>
                  </a:lnTo>
                  <a:cubicBezTo>
                    <a:pt x="5616625" y="353035"/>
                    <a:pt x="5435824" y="172234"/>
                    <a:pt x="5212795" y="172234"/>
                  </a:cubicBezTo>
                  <a:close/>
                  <a:moveTo>
                    <a:pt x="576064" y="0"/>
                  </a:moveTo>
                  <a:lnTo>
                    <a:pt x="5256584" y="0"/>
                  </a:lnTo>
                  <a:cubicBezTo>
                    <a:pt x="5574735" y="0"/>
                    <a:pt x="5832648" y="257913"/>
                    <a:pt x="5832648" y="576064"/>
                  </a:cubicBezTo>
                  <a:cubicBezTo>
                    <a:pt x="5832648" y="894215"/>
                    <a:pt x="5574735" y="1152128"/>
                    <a:pt x="5256584" y="1152128"/>
                  </a:cubicBezTo>
                  <a:lnTo>
                    <a:pt x="576064" y="1152128"/>
                  </a:lnTo>
                  <a:cubicBezTo>
                    <a:pt x="257913" y="1152128"/>
                    <a:pt x="0" y="894215"/>
                    <a:pt x="0" y="576064"/>
                  </a:cubicBezTo>
                  <a:cubicBezTo>
                    <a:pt x="0" y="257913"/>
                    <a:pt x="257913" y="0"/>
                    <a:pt x="5760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 dirty="0">
                <a:cs typeface="+mn-ea"/>
                <a:sym typeface="+mn-lt"/>
              </a:endParaRPr>
            </a:p>
          </p:txBody>
        </p:sp>
        <p:sp>
          <p:nvSpPr>
            <p:cNvPr id="23" name="圆角矩形 165">
              <a:extLst>
                <a:ext uri="{FF2B5EF4-FFF2-40B4-BE49-F238E27FC236}">
                  <a16:creationId xmlns:a16="http://schemas.microsoft.com/office/drawing/2014/main" id="{99B95D86-4D78-49C9-A23F-E79B043132C4}"/>
                </a:ext>
              </a:extLst>
            </p:cNvPr>
            <p:cNvSpPr/>
            <p:nvPr/>
          </p:nvSpPr>
          <p:spPr>
            <a:xfrm>
              <a:off x="4007769" y="5518706"/>
              <a:ext cx="5400600" cy="8076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gradFill flip="none" rotWithShape="1">
                <a:gsLst>
                  <a:gs pos="100000">
                    <a:schemeClr val="bg1"/>
                  </a:gs>
                  <a:gs pos="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dist"/>
              <a:r>
                <a:rPr lang="zh-CN" altLang="en-US" b="1" dirty="0">
                  <a:solidFill>
                    <a:srgbClr val="EB3F3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新版特性</a:t>
              </a:r>
            </a:p>
          </p:txBody>
        </p:sp>
        <p:sp>
          <p:nvSpPr>
            <p:cNvPr id="24" name="圆角矩形 167">
              <a:extLst>
                <a:ext uri="{FF2B5EF4-FFF2-40B4-BE49-F238E27FC236}">
                  <a16:creationId xmlns:a16="http://schemas.microsoft.com/office/drawing/2014/main" id="{81E9A0E2-EA64-4C68-B0C0-FC7FE020A28A}"/>
                </a:ext>
              </a:extLst>
            </p:cNvPr>
            <p:cNvSpPr/>
            <p:nvPr/>
          </p:nvSpPr>
          <p:spPr>
            <a:xfrm>
              <a:off x="3791744" y="5346472"/>
              <a:ext cx="5832649" cy="1152127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>
                <a:cs typeface="+mn-ea"/>
                <a:sym typeface="+mn-lt"/>
              </a:endParaRPr>
            </a:p>
          </p:txBody>
        </p:sp>
      </p:grpSp>
      <p:sp>
        <p:nvSpPr>
          <p:cNvPr id="2" name="TextBox 55">
            <a:extLst>
              <a:ext uri="{FF2B5EF4-FFF2-40B4-BE49-F238E27FC236}">
                <a16:creationId xmlns:a16="http://schemas.microsoft.com/office/drawing/2014/main" id="{FBB91687-7AB4-5A91-98C4-DEB3253FA8B4}"/>
              </a:ext>
            </a:extLst>
          </p:cNvPr>
          <p:cNvSpPr txBox="1"/>
          <p:nvPr/>
        </p:nvSpPr>
        <p:spPr>
          <a:xfrm>
            <a:off x="1713144" y="2333283"/>
            <a:ext cx="14943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语法</a:t>
            </a:r>
          </a:p>
        </p:txBody>
      </p:sp>
      <p:sp>
        <p:nvSpPr>
          <p:cNvPr id="4" name="TextBox 55">
            <a:extLst>
              <a:ext uri="{FF2B5EF4-FFF2-40B4-BE49-F238E27FC236}">
                <a16:creationId xmlns:a16="http://schemas.microsoft.com/office/drawing/2014/main" id="{33934EC0-CF23-C330-6677-8A71195E161F}"/>
              </a:ext>
            </a:extLst>
          </p:cNvPr>
          <p:cNvSpPr txBox="1"/>
          <p:nvPr/>
        </p:nvSpPr>
        <p:spPr>
          <a:xfrm>
            <a:off x="2511129" y="5225708"/>
            <a:ext cx="13274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"""</a:t>
            </a:r>
            <a:endParaRPr lang="en" altLang="zh-CN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24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TextBox 61">
            <a:extLst>
              <a:ext uri="{FF2B5EF4-FFF2-40B4-BE49-F238E27FC236}">
                <a16:creationId xmlns:a16="http://schemas.microsoft.com/office/drawing/2014/main" id="{A508609D-25EC-4143-AA4F-783BA968D094}"/>
              </a:ext>
            </a:extLst>
          </p:cNvPr>
          <p:cNvSpPr txBox="1"/>
          <p:nvPr/>
        </p:nvSpPr>
        <p:spPr>
          <a:xfrm>
            <a:off x="6320238" y="1812616"/>
            <a:ext cx="53803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String query = </a:t>
            </a:r>
            <a:r>
              <a:rPr lang="en" altLang="zh-CN" sz="16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"""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	SELECT `EMP_ID`, `LAST_NAME` 	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	FROM 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`EMPLOYEE_TB`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	 WHERE `CITY` = 'INDIANAPOLIS'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	ORDER BY `EMP_ID`, `LAST_NAME`;</a:t>
            </a:r>
            <a:r>
              <a:rPr lang="en" altLang="zh-CN" sz="16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"""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；</a:t>
            </a:r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使用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"""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作为文本块的开始符合结束符，在其中就可以放置多行的字符串，不需要进行任何转义。看起来十分清爽。</a:t>
            </a:r>
          </a:p>
        </p:txBody>
      </p:sp>
    </p:spTree>
    <p:extLst>
      <p:ext uri="{BB962C8B-B14F-4D97-AF65-F5344CB8AC3E}">
        <p14:creationId xmlns:p14="http://schemas.microsoft.com/office/powerpoint/2010/main" val="1473861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Freeform 10">
            <a:extLst>
              <a:ext uri="{FF2B5EF4-FFF2-40B4-BE49-F238E27FC236}">
                <a16:creationId xmlns:a16="http://schemas.microsoft.com/office/drawing/2014/main" id="{2B267AA2-C00B-436C-BCA3-AFDDFBA7BE43}"/>
              </a:ext>
            </a:extLst>
          </p:cNvPr>
          <p:cNvSpPr/>
          <p:nvPr/>
        </p:nvSpPr>
        <p:spPr>
          <a:xfrm>
            <a:off x="3065985" y="2523874"/>
            <a:ext cx="2781443" cy="2781443"/>
          </a:xfrm>
          <a:custGeom>
            <a:avLst/>
            <a:gdLst>
              <a:gd name="connsiteX0" fmla="*/ 2115406 w 2980266"/>
              <a:gd name="connsiteY0" fmla="*/ 475169 h 2980266"/>
              <a:gd name="connsiteX1" fmla="*/ 2347223 w 2980266"/>
              <a:gd name="connsiteY1" fmla="*/ 280641 h 2980266"/>
              <a:gd name="connsiteX2" fmla="*/ 2532418 w 2980266"/>
              <a:gd name="connsiteY2" fmla="*/ 436038 h 2980266"/>
              <a:gd name="connsiteX3" fmla="*/ 2381100 w 2980266"/>
              <a:gd name="connsiteY3" fmla="*/ 698113 h 2980266"/>
              <a:gd name="connsiteX4" fmla="*/ 2621526 w 2980266"/>
              <a:gd name="connsiteY4" fmla="*/ 1114543 h 2980266"/>
              <a:gd name="connsiteX5" fmla="*/ 2924149 w 2980266"/>
              <a:gd name="connsiteY5" fmla="*/ 1114535 h 2980266"/>
              <a:gd name="connsiteX6" fmla="*/ 2966129 w 2980266"/>
              <a:gd name="connsiteY6" fmla="*/ 1352617 h 2980266"/>
              <a:gd name="connsiteX7" fmla="*/ 2681754 w 2980266"/>
              <a:gd name="connsiteY7" fmla="*/ 1456113 h 2980266"/>
              <a:gd name="connsiteX8" fmla="*/ 2598255 w 2980266"/>
              <a:gd name="connsiteY8" fmla="*/ 1929659 h 2980266"/>
              <a:gd name="connsiteX9" fmla="*/ 2830082 w 2980266"/>
              <a:gd name="connsiteY9" fmla="*/ 2124176 h 2980266"/>
              <a:gd name="connsiteX10" fmla="*/ 2709205 w 2980266"/>
              <a:gd name="connsiteY10" fmla="*/ 2333542 h 2980266"/>
              <a:gd name="connsiteX11" fmla="*/ 2424835 w 2980266"/>
              <a:gd name="connsiteY11" fmla="*/ 2230031 h 2980266"/>
              <a:gd name="connsiteX12" fmla="*/ 2056481 w 2980266"/>
              <a:gd name="connsiteY12" fmla="*/ 2539116 h 2980266"/>
              <a:gd name="connsiteX13" fmla="*/ 2109039 w 2980266"/>
              <a:gd name="connsiteY13" fmla="*/ 2837141 h 2980266"/>
              <a:gd name="connsiteX14" fmla="*/ 1881863 w 2980266"/>
              <a:gd name="connsiteY14" fmla="*/ 2919826 h 2980266"/>
              <a:gd name="connsiteX15" fmla="*/ 1730559 w 2980266"/>
              <a:gd name="connsiteY15" fmla="*/ 2657743 h 2980266"/>
              <a:gd name="connsiteX16" fmla="*/ 1249707 w 2980266"/>
              <a:gd name="connsiteY16" fmla="*/ 2657743 h 2980266"/>
              <a:gd name="connsiteX17" fmla="*/ 1098403 w 2980266"/>
              <a:gd name="connsiteY17" fmla="*/ 2919826 h 2980266"/>
              <a:gd name="connsiteX18" fmla="*/ 871227 w 2980266"/>
              <a:gd name="connsiteY18" fmla="*/ 2837141 h 2980266"/>
              <a:gd name="connsiteX19" fmla="*/ 923785 w 2980266"/>
              <a:gd name="connsiteY19" fmla="*/ 2539117 h 2980266"/>
              <a:gd name="connsiteX20" fmla="*/ 555431 w 2980266"/>
              <a:gd name="connsiteY20" fmla="*/ 2230032 h 2980266"/>
              <a:gd name="connsiteX21" fmla="*/ 271061 w 2980266"/>
              <a:gd name="connsiteY21" fmla="*/ 2333542 h 2980266"/>
              <a:gd name="connsiteX22" fmla="*/ 150184 w 2980266"/>
              <a:gd name="connsiteY22" fmla="*/ 2124176 h 2980266"/>
              <a:gd name="connsiteX23" fmla="*/ 382011 w 2980266"/>
              <a:gd name="connsiteY23" fmla="*/ 1929660 h 2980266"/>
              <a:gd name="connsiteX24" fmla="*/ 298512 w 2980266"/>
              <a:gd name="connsiteY24" fmla="*/ 1456114 h 2980266"/>
              <a:gd name="connsiteX25" fmla="*/ 14137 w 2980266"/>
              <a:gd name="connsiteY25" fmla="*/ 1352617 h 2980266"/>
              <a:gd name="connsiteX26" fmla="*/ 56117 w 2980266"/>
              <a:gd name="connsiteY26" fmla="*/ 1114535 h 2980266"/>
              <a:gd name="connsiteX27" fmla="*/ 358740 w 2980266"/>
              <a:gd name="connsiteY27" fmla="*/ 1114543 h 2980266"/>
              <a:gd name="connsiteX28" fmla="*/ 599166 w 2980266"/>
              <a:gd name="connsiteY28" fmla="*/ 698113 h 2980266"/>
              <a:gd name="connsiteX29" fmla="*/ 447848 w 2980266"/>
              <a:gd name="connsiteY29" fmla="*/ 436038 h 2980266"/>
              <a:gd name="connsiteX30" fmla="*/ 633043 w 2980266"/>
              <a:gd name="connsiteY30" fmla="*/ 280641 h 2980266"/>
              <a:gd name="connsiteX31" fmla="*/ 864860 w 2980266"/>
              <a:gd name="connsiteY31" fmla="*/ 475169 h 2980266"/>
              <a:gd name="connsiteX32" fmla="*/ 1316713 w 2980266"/>
              <a:gd name="connsiteY32" fmla="*/ 310708 h 2980266"/>
              <a:gd name="connsiteX33" fmla="*/ 1369255 w 2980266"/>
              <a:gd name="connsiteY33" fmla="*/ 12681 h 2980266"/>
              <a:gd name="connsiteX34" fmla="*/ 1611011 w 2980266"/>
              <a:gd name="connsiteY34" fmla="*/ 12681 h 2980266"/>
              <a:gd name="connsiteX35" fmla="*/ 1663553 w 2980266"/>
              <a:gd name="connsiteY35" fmla="*/ 310708 h 2980266"/>
              <a:gd name="connsiteX36" fmla="*/ 2115406 w 2980266"/>
              <a:gd name="connsiteY36" fmla="*/ 475169 h 2980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980266" h="2980266">
                <a:moveTo>
                  <a:pt x="2115406" y="475169"/>
                </a:moveTo>
                <a:lnTo>
                  <a:pt x="2347223" y="280641"/>
                </a:lnTo>
                <a:lnTo>
                  <a:pt x="2532418" y="436038"/>
                </a:lnTo>
                <a:lnTo>
                  <a:pt x="2381100" y="698113"/>
                </a:lnTo>
                <a:cubicBezTo>
                  <a:pt x="2488696" y="819151"/>
                  <a:pt x="2570502" y="960843"/>
                  <a:pt x="2621526" y="1114543"/>
                </a:cubicBezTo>
                <a:lnTo>
                  <a:pt x="2924149" y="1114535"/>
                </a:lnTo>
                <a:lnTo>
                  <a:pt x="2966129" y="1352617"/>
                </a:lnTo>
                <a:lnTo>
                  <a:pt x="2681754" y="1456113"/>
                </a:lnTo>
                <a:cubicBezTo>
                  <a:pt x="2686376" y="1617995"/>
                  <a:pt x="2657965" y="1779121"/>
                  <a:pt x="2598255" y="1929659"/>
                </a:cubicBezTo>
                <a:lnTo>
                  <a:pt x="2830082" y="2124176"/>
                </a:lnTo>
                <a:lnTo>
                  <a:pt x="2709205" y="2333542"/>
                </a:lnTo>
                <a:lnTo>
                  <a:pt x="2424835" y="2230031"/>
                </a:lnTo>
                <a:cubicBezTo>
                  <a:pt x="2324320" y="2357010"/>
                  <a:pt x="2198986" y="2462178"/>
                  <a:pt x="2056481" y="2539116"/>
                </a:cubicBezTo>
                <a:lnTo>
                  <a:pt x="2109039" y="2837141"/>
                </a:lnTo>
                <a:lnTo>
                  <a:pt x="1881863" y="2919826"/>
                </a:lnTo>
                <a:lnTo>
                  <a:pt x="1730559" y="2657743"/>
                </a:lnTo>
                <a:cubicBezTo>
                  <a:pt x="1571939" y="2690405"/>
                  <a:pt x="1408327" y="2690405"/>
                  <a:pt x="1249707" y="2657743"/>
                </a:cubicBezTo>
                <a:lnTo>
                  <a:pt x="1098403" y="2919826"/>
                </a:lnTo>
                <a:lnTo>
                  <a:pt x="871227" y="2837141"/>
                </a:lnTo>
                <a:lnTo>
                  <a:pt x="923785" y="2539117"/>
                </a:lnTo>
                <a:cubicBezTo>
                  <a:pt x="781280" y="2462179"/>
                  <a:pt x="655947" y="2357011"/>
                  <a:pt x="555431" y="2230032"/>
                </a:cubicBezTo>
                <a:lnTo>
                  <a:pt x="271061" y="2333542"/>
                </a:lnTo>
                <a:lnTo>
                  <a:pt x="150184" y="2124176"/>
                </a:lnTo>
                <a:lnTo>
                  <a:pt x="382011" y="1929660"/>
                </a:lnTo>
                <a:cubicBezTo>
                  <a:pt x="322301" y="1779122"/>
                  <a:pt x="293890" y="1617995"/>
                  <a:pt x="298512" y="1456114"/>
                </a:cubicBezTo>
                <a:lnTo>
                  <a:pt x="14137" y="1352617"/>
                </a:lnTo>
                <a:lnTo>
                  <a:pt x="56117" y="1114535"/>
                </a:lnTo>
                <a:lnTo>
                  <a:pt x="358740" y="1114543"/>
                </a:lnTo>
                <a:cubicBezTo>
                  <a:pt x="409764" y="960843"/>
                  <a:pt x="491570" y="819151"/>
                  <a:pt x="599166" y="698113"/>
                </a:cubicBezTo>
                <a:lnTo>
                  <a:pt x="447848" y="436038"/>
                </a:lnTo>
                <a:lnTo>
                  <a:pt x="633043" y="280641"/>
                </a:lnTo>
                <a:lnTo>
                  <a:pt x="864860" y="475169"/>
                </a:lnTo>
                <a:cubicBezTo>
                  <a:pt x="1002743" y="390226"/>
                  <a:pt x="1156488" y="334267"/>
                  <a:pt x="1316713" y="310708"/>
                </a:cubicBezTo>
                <a:lnTo>
                  <a:pt x="1369255" y="12681"/>
                </a:lnTo>
                <a:lnTo>
                  <a:pt x="1611011" y="12681"/>
                </a:lnTo>
                <a:lnTo>
                  <a:pt x="1663553" y="310708"/>
                </a:lnTo>
                <a:cubicBezTo>
                  <a:pt x="1823778" y="334267"/>
                  <a:pt x="1977523" y="390226"/>
                  <a:pt x="2115406" y="475169"/>
                </a:cubicBezTo>
                <a:close/>
              </a:path>
            </a:pathLst>
          </a:custGeom>
          <a:solidFill>
            <a:srgbClr val="EB3F32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77" name="Freeform 11">
            <a:extLst>
              <a:ext uri="{FF2B5EF4-FFF2-40B4-BE49-F238E27FC236}">
                <a16:creationId xmlns:a16="http://schemas.microsoft.com/office/drawing/2014/main" id="{48C41EE9-CF8E-4C02-B4E9-9AD4FC90E776}"/>
              </a:ext>
            </a:extLst>
          </p:cNvPr>
          <p:cNvSpPr/>
          <p:nvPr/>
        </p:nvSpPr>
        <p:spPr>
          <a:xfrm>
            <a:off x="1448897" y="1552683"/>
            <a:ext cx="2022867" cy="2022867"/>
          </a:xfrm>
          <a:custGeom>
            <a:avLst/>
            <a:gdLst>
              <a:gd name="connsiteX0" fmla="*/ 1621800 w 2167466"/>
              <a:gd name="connsiteY0" fmla="*/ 548964 h 2167466"/>
              <a:gd name="connsiteX1" fmla="*/ 1941574 w 2167466"/>
              <a:gd name="connsiteY1" fmla="*/ 452590 h 2167466"/>
              <a:gd name="connsiteX2" fmla="*/ 2059240 w 2167466"/>
              <a:gd name="connsiteY2" fmla="*/ 656392 h 2167466"/>
              <a:gd name="connsiteX3" fmla="*/ 1815890 w 2167466"/>
              <a:gd name="connsiteY3" fmla="*/ 885138 h 2167466"/>
              <a:gd name="connsiteX4" fmla="*/ 1815890 w 2167466"/>
              <a:gd name="connsiteY4" fmla="*/ 1282328 h 2167466"/>
              <a:gd name="connsiteX5" fmla="*/ 2059240 w 2167466"/>
              <a:gd name="connsiteY5" fmla="*/ 1511074 h 2167466"/>
              <a:gd name="connsiteX6" fmla="*/ 1941574 w 2167466"/>
              <a:gd name="connsiteY6" fmla="*/ 1714876 h 2167466"/>
              <a:gd name="connsiteX7" fmla="*/ 1621800 w 2167466"/>
              <a:gd name="connsiteY7" fmla="*/ 1618502 h 2167466"/>
              <a:gd name="connsiteX8" fmla="*/ 1277823 w 2167466"/>
              <a:gd name="connsiteY8" fmla="*/ 1817097 h 2167466"/>
              <a:gd name="connsiteX9" fmla="*/ 1201398 w 2167466"/>
              <a:gd name="connsiteY9" fmla="*/ 2142217 h 2167466"/>
              <a:gd name="connsiteX10" fmla="*/ 966068 w 2167466"/>
              <a:gd name="connsiteY10" fmla="*/ 2142217 h 2167466"/>
              <a:gd name="connsiteX11" fmla="*/ 889643 w 2167466"/>
              <a:gd name="connsiteY11" fmla="*/ 1817097 h 2167466"/>
              <a:gd name="connsiteX12" fmla="*/ 545666 w 2167466"/>
              <a:gd name="connsiteY12" fmla="*/ 1618502 h 2167466"/>
              <a:gd name="connsiteX13" fmla="*/ 225892 w 2167466"/>
              <a:gd name="connsiteY13" fmla="*/ 1714876 h 2167466"/>
              <a:gd name="connsiteX14" fmla="*/ 108226 w 2167466"/>
              <a:gd name="connsiteY14" fmla="*/ 1511074 h 2167466"/>
              <a:gd name="connsiteX15" fmla="*/ 351576 w 2167466"/>
              <a:gd name="connsiteY15" fmla="*/ 1282328 h 2167466"/>
              <a:gd name="connsiteX16" fmla="*/ 351576 w 2167466"/>
              <a:gd name="connsiteY16" fmla="*/ 885138 h 2167466"/>
              <a:gd name="connsiteX17" fmla="*/ 108226 w 2167466"/>
              <a:gd name="connsiteY17" fmla="*/ 656392 h 2167466"/>
              <a:gd name="connsiteX18" fmla="*/ 225892 w 2167466"/>
              <a:gd name="connsiteY18" fmla="*/ 452590 h 2167466"/>
              <a:gd name="connsiteX19" fmla="*/ 545666 w 2167466"/>
              <a:gd name="connsiteY19" fmla="*/ 548964 h 2167466"/>
              <a:gd name="connsiteX20" fmla="*/ 889643 w 2167466"/>
              <a:gd name="connsiteY20" fmla="*/ 350369 h 2167466"/>
              <a:gd name="connsiteX21" fmla="*/ 966068 w 2167466"/>
              <a:gd name="connsiteY21" fmla="*/ 25249 h 2167466"/>
              <a:gd name="connsiteX22" fmla="*/ 1201398 w 2167466"/>
              <a:gd name="connsiteY22" fmla="*/ 25249 h 2167466"/>
              <a:gd name="connsiteX23" fmla="*/ 1277823 w 2167466"/>
              <a:gd name="connsiteY23" fmla="*/ 350369 h 2167466"/>
              <a:gd name="connsiteX24" fmla="*/ 1621800 w 2167466"/>
              <a:gd name="connsiteY24" fmla="*/ 548964 h 216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167466" h="2167466">
                <a:moveTo>
                  <a:pt x="1621800" y="548964"/>
                </a:moveTo>
                <a:lnTo>
                  <a:pt x="1941574" y="452590"/>
                </a:lnTo>
                <a:lnTo>
                  <a:pt x="2059240" y="656392"/>
                </a:lnTo>
                <a:lnTo>
                  <a:pt x="1815890" y="885138"/>
                </a:lnTo>
                <a:cubicBezTo>
                  <a:pt x="1851165" y="1015185"/>
                  <a:pt x="1851165" y="1152281"/>
                  <a:pt x="1815890" y="1282328"/>
                </a:cubicBezTo>
                <a:lnTo>
                  <a:pt x="2059240" y="1511074"/>
                </a:lnTo>
                <a:lnTo>
                  <a:pt x="1941574" y="1714876"/>
                </a:lnTo>
                <a:lnTo>
                  <a:pt x="1621800" y="1618502"/>
                </a:lnTo>
                <a:cubicBezTo>
                  <a:pt x="1526813" y="1714075"/>
                  <a:pt x="1408085" y="1782623"/>
                  <a:pt x="1277823" y="1817097"/>
                </a:cubicBezTo>
                <a:lnTo>
                  <a:pt x="1201398" y="2142217"/>
                </a:lnTo>
                <a:lnTo>
                  <a:pt x="966068" y="2142217"/>
                </a:lnTo>
                <a:lnTo>
                  <a:pt x="889643" y="1817097"/>
                </a:lnTo>
                <a:cubicBezTo>
                  <a:pt x="759381" y="1782622"/>
                  <a:pt x="640653" y="1714074"/>
                  <a:pt x="545666" y="1618502"/>
                </a:cubicBezTo>
                <a:lnTo>
                  <a:pt x="225892" y="1714876"/>
                </a:lnTo>
                <a:lnTo>
                  <a:pt x="108226" y="1511074"/>
                </a:lnTo>
                <a:lnTo>
                  <a:pt x="351576" y="1282328"/>
                </a:lnTo>
                <a:cubicBezTo>
                  <a:pt x="316301" y="1152281"/>
                  <a:pt x="316301" y="1015185"/>
                  <a:pt x="351576" y="885138"/>
                </a:cubicBezTo>
                <a:lnTo>
                  <a:pt x="108226" y="656392"/>
                </a:lnTo>
                <a:lnTo>
                  <a:pt x="225892" y="452590"/>
                </a:lnTo>
                <a:lnTo>
                  <a:pt x="545666" y="548964"/>
                </a:lnTo>
                <a:cubicBezTo>
                  <a:pt x="640653" y="453391"/>
                  <a:pt x="759381" y="384843"/>
                  <a:pt x="889643" y="350369"/>
                </a:cubicBezTo>
                <a:lnTo>
                  <a:pt x="966068" y="25249"/>
                </a:lnTo>
                <a:lnTo>
                  <a:pt x="1201398" y="25249"/>
                </a:lnTo>
                <a:lnTo>
                  <a:pt x="1277823" y="350369"/>
                </a:lnTo>
                <a:cubicBezTo>
                  <a:pt x="1408085" y="384844"/>
                  <a:pt x="1526813" y="453392"/>
                  <a:pt x="1621800" y="548964"/>
                </a:cubicBezTo>
                <a:close/>
              </a:path>
            </a:pathLst>
          </a:custGeom>
          <a:solidFill>
            <a:srgbClr val="FFC000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79" name="Freeform 12">
            <a:extLst>
              <a:ext uri="{FF2B5EF4-FFF2-40B4-BE49-F238E27FC236}">
                <a16:creationId xmlns:a16="http://schemas.microsoft.com/office/drawing/2014/main" id="{FE15481F-4D30-4E34-8FB4-2DC6364C4AB7}"/>
              </a:ext>
            </a:extLst>
          </p:cNvPr>
          <p:cNvSpPr/>
          <p:nvPr/>
        </p:nvSpPr>
        <p:spPr>
          <a:xfrm>
            <a:off x="2057400" y="4356150"/>
            <a:ext cx="1862101" cy="1765250"/>
          </a:xfrm>
          <a:custGeom>
            <a:avLst/>
            <a:gdLst>
              <a:gd name="connsiteX0" fmla="*/ 1589033 w 2123675"/>
              <a:gd name="connsiteY0" fmla="*/ 537873 h 2123675"/>
              <a:gd name="connsiteX1" fmla="*/ 1902347 w 2123675"/>
              <a:gd name="connsiteY1" fmla="*/ 443446 h 2123675"/>
              <a:gd name="connsiteX2" fmla="*/ 2017635 w 2123675"/>
              <a:gd name="connsiteY2" fmla="*/ 643130 h 2123675"/>
              <a:gd name="connsiteX3" fmla="*/ 1779202 w 2123675"/>
              <a:gd name="connsiteY3" fmla="*/ 867255 h 2123675"/>
              <a:gd name="connsiteX4" fmla="*/ 1779202 w 2123675"/>
              <a:gd name="connsiteY4" fmla="*/ 1256420 h 2123675"/>
              <a:gd name="connsiteX5" fmla="*/ 2017635 w 2123675"/>
              <a:gd name="connsiteY5" fmla="*/ 1480545 h 2123675"/>
              <a:gd name="connsiteX6" fmla="*/ 1902347 w 2123675"/>
              <a:gd name="connsiteY6" fmla="*/ 1680229 h 2123675"/>
              <a:gd name="connsiteX7" fmla="*/ 1589033 w 2123675"/>
              <a:gd name="connsiteY7" fmla="*/ 1585802 h 2123675"/>
              <a:gd name="connsiteX8" fmla="*/ 1252006 w 2123675"/>
              <a:gd name="connsiteY8" fmla="*/ 1780385 h 2123675"/>
              <a:gd name="connsiteX9" fmla="*/ 1177125 w 2123675"/>
              <a:gd name="connsiteY9" fmla="*/ 2098936 h 2123675"/>
              <a:gd name="connsiteX10" fmla="*/ 946550 w 2123675"/>
              <a:gd name="connsiteY10" fmla="*/ 2098936 h 2123675"/>
              <a:gd name="connsiteX11" fmla="*/ 871669 w 2123675"/>
              <a:gd name="connsiteY11" fmla="*/ 1780385 h 2123675"/>
              <a:gd name="connsiteX12" fmla="*/ 534642 w 2123675"/>
              <a:gd name="connsiteY12" fmla="*/ 1585802 h 2123675"/>
              <a:gd name="connsiteX13" fmla="*/ 221328 w 2123675"/>
              <a:gd name="connsiteY13" fmla="*/ 1680229 h 2123675"/>
              <a:gd name="connsiteX14" fmla="*/ 106040 w 2123675"/>
              <a:gd name="connsiteY14" fmla="*/ 1480545 h 2123675"/>
              <a:gd name="connsiteX15" fmla="*/ 344473 w 2123675"/>
              <a:gd name="connsiteY15" fmla="*/ 1256420 h 2123675"/>
              <a:gd name="connsiteX16" fmla="*/ 344473 w 2123675"/>
              <a:gd name="connsiteY16" fmla="*/ 867255 h 2123675"/>
              <a:gd name="connsiteX17" fmla="*/ 106040 w 2123675"/>
              <a:gd name="connsiteY17" fmla="*/ 643130 h 2123675"/>
              <a:gd name="connsiteX18" fmla="*/ 221328 w 2123675"/>
              <a:gd name="connsiteY18" fmla="*/ 443446 h 2123675"/>
              <a:gd name="connsiteX19" fmla="*/ 534642 w 2123675"/>
              <a:gd name="connsiteY19" fmla="*/ 537873 h 2123675"/>
              <a:gd name="connsiteX20" fmla="*/ 871669 w 2123675"/>
              <a:gd name="connsiteY20" fmla="*/ 343290 h 2123675"/>
              <a:gd name="connsiteX21" fmla="*/ 946550 w 2123675"/>
              <a:gd name="connsiteY21" fmla="*/ 24739 h 2123675"/>
              <a:gd name="connsiteX22" fmla="*/ 1177125 w 2123675"/>
              <a:gd name="connsiteY22" fmla="*/ 24739 h 2123675"/>
              <a:gd name="connsiteX23" fmla="*/ 1252006 w 2123675"/>
              <a:gd name="connsiteY23" fmla="*/ 343290 h 2123675"/>
              <a:gd name="connsiteX24" fmla="*/ 1589033 w 2123675"/>
              <a:gd name="connsiteY24" fmla="*/ 537873 h 212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123675" h="2123675">
                <a:moveTo>
                  <a:pt x="1366897" y="537190"/>
                </a:moveTo>
                <a:lnTo>
                  <a:pt x="1594045" y="396507"/>
                </a:lnTo>
                <a:lnTo>
                  <a:pt x="1727168" y="529630"/>
                </a:lnTo>
                <a:lnTo>
                  <a:pt x="1586485" y="756778"/>
                </a:lnTo>
                <a:cubicBezTo>
                  <a:pt x="1640670" y="849967"/>
                  <a:pt x="1669056" y="955907"/>
                  <a:pt x="1668725" y="1063703"/>
                </a:cubicBezTo>
                <a:lnTo>
                  <a:pt x="1904134" y="1190078"/>
                </a:lnTo>
                <a:lnTo>
                  <a:pt x="1855408" y="1371927"/>
                </a:lnTo>
                <a:lnTo>
                  <a:pt x="1588350" y="1363666"/>
                </a:lnTo>
                <a:cubicBezTo>
                  <a:pt x="1534739" y="1457186"/>
                  <a:pt x="1457186" y="1534739"/>
                  <a:pt x="1363666" y="1588351"/>
                </a:cubicBezTo>
                <a:lnTo>
                  <a:pt x="1371926" y="1855408"/>
                </a:lnTo>
                <a:lnTo>
                  <a:pt x="1190078" y="1904134"/>
                </a:lnTo>
                <a:lnTo>
                  <a:pt x="1063703" y="1668725"/>
                </a:lnTo>
                <a:cubicBezTo>
                  <a:pt x="955907" y="1669057"/>
                  <a:pt x="849967" y="1640670"/>
                  <a:pt x="756778" y="1586485"/>
                </a:cubicBezTo>
                <a:lnTo>
                  <a:pt x="529630" y="1727168"/>
                </a:lnTo>
                <a:lnTo>
                  <a:pt x="396507" y="1594045"/>
                </a:lnTo>
                <a:lnTo>
                  <a:pt x="537190" y="1366897"/>
                </a:lnTo>
                <a:cubicBezTo>
                  <a:pt x="483005" y="1273708"/>
                  <a:pt x="454619" y="1167768"/>
                  <a:pt x="454950" y="1059972"/>
                </a:cubicBezTo>
                <a:lnTo>
                  <a:pt x="219541" y="933597"/>
                </a:lnTo>
                <a:lnTo>
                  <a:pt x="268267" y="751748"/>
                </a:lnTo>
                <a:lnTo>
                  <a:pt x="535325" y="760009"/>
                </a:lnTo>
                <a:cubicBezTo>
                  <a:pt x="588936" y="666489"/>
                  <a:pt x="666489" y="588936"/>
                  <a:pt x="760009" y="535324"/>
                </a:cubicBezTo>
                <a:lnTo>
                  <a:pt x="751749" y="268267"/>
                </a:lnTo>
                <a:lnTo>
                  <a:pt x="933597" y="219541"/>
                </a:lnTo>
                <a:lnTo>
                  <a:pt x="1059972" y="454950"/>
                </a:lnTo>
                <a:cubicBezTo>
                  <a:pt x="1167768" y="454618"/>
                  <a:pt x="1273708" y="483005"/>
                  <a:pt x="1366897" y="537190"/>
                </a:cubicBezTo>
                <a:close/>
              </a:path>
            </a:pathLst>
          </a:custGeom>
          <a:solidFill>
            <a:srgbClr val="0070C0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84" name="TextBox 55">
            <a:extLst>
              <a:ext uri="{FF2B5EF4-FFF2-40B4-BE49-F238E27FC236}">
                <a16:creationId xmlns:a16="http://schemas.microsoft.com/office/drawing/2014/main" id="{9C9AB451-FA7F-4A3D-ABF4-ED4C570CE288}"/>
              </a:ext>
            </a:extLst>
          </p:cNvPr>
          <p:cNvSpPr txBox="1"/>
          <p:nvPr/>
        </p:nvSpPr>
        <p:spPr>
          <a:xfrm>
            <a:off x="3787744" y="3748037"/>
            <a:ext cx="1494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Records</a:t>
            </a:r>
            <a:endParaRPr lang="en" altLang="zh-CN" sz="2400" b="1" dirty="0"/>
          </a:p>
          <a:p>
            <a:pPr algn="ctr"/>
            <a:endParaRPr lang="zh-CN" altLang="en-US" sz="24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0CB905F-0F19-4D47-ABA3-3E81B79ADD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9099" y="4232518"/>
            <a:ext cx="5181162" cy="3310646"/>
          </a:xfrm>
          <a:prstGeom prst="rect">
            <a:avLst/>
          </a:prstGeom>
        </p:spPr>
      </p:pic>
      <p:pic>
        <p:nvPicPr>
          <p:cNvPr id="95" name="图片 94">
            <a:extLst>
              <a:ext uri="{FF2B5EF4-FFF2-40B4-BE49-F238E27FC236}">
                <a16:creationId xmlns:a16="http://schemas.microsoft.com/office/drawing/2014/main" id="{F862F246-B754-4542-9CF6-C9F98FAA4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82609" y="-886069"/>
            <a:ext cx="5181162" cy="3310646"/>
          </a:xfrm>
          <a:prstGeom prst="rect">
            <a:avLst/>
          </a:prstGeom>
        </p:spPr>
      </p:pic>
      <p:grpSp>
        <p:nvGrpSpPr>
          <p:cNvPr id="21" name="组合 55">
            <a:extLst>
              <a:ext uri="{FF2B5EF4-FFF2-40B4-BE49-F238E27FC236}">
                <a16:creationId xmlns:a16="http://schemas.microsoft.com/office/drawing/2014/main" id="{9A75791D-66DA-4F9B-ADD1-3552593E05D4}"/>
              </a:ext>
            </a:extLst>
          </p:cNvPr>
          <p:cNvGrpSpPr/>
          <p:nvPr/>
        </p:nvGrpSpPr>
        <p:grpSpPr bwMode="auto">
          <a:xfrm>
            <a:off x="4193818" y="177245"/>
            <a:ext cx="3573065" cy="696471"/>
            <a:chOff x="3791743" y="5346472"/>
            <a:chExt cx="5833187" cy="1152803"/>
          </a:xfrm>
          <a:effectLst/>
        </p:grpSpPr>
        <p:sp>
          <p:nvSpPr>
            <p:cNvPr id="22" name="任意多边形 166">
              <a:extLst>
                <a:ext uri="{FF2B5EF4-FFF2-40B4-BE49-F238E27FC236}">
                  <a16:creationId xmlns:a16="http://schemas.microsoft.com/office/drawing/2014/main" id="{41FD1E90-42F3-4678-97BA-467921B0BD87}"/>
                </a:ext>
              </a:extLst>
            </p:cNvPr>
            <p:cNvSpPr/>
            <p:nvPr/>
          </p:nvSpPr>
          <p:spPr>
            <a:xfrm>
              <a:off x="3791743" y="5347083"/>
              <a:ext cx="5833187" cy="1152192"/>
            </a:xfrm>
            <a:custGeom>
              <a:avLst/>
              <a:gdLst>
                <a:gd name="connsiteX0" fmla="*/ 619854 w 5832648"/>
                <a:gd name="connsiteY0" fmla="*/ 172234 h 1152128"/>
                <a:gd name="connsiteX1" fmla="*/ 247759 w 5832648"/>
                <a:gd name="connsiteY1" fmla="*/ 418875 h 1152128"/>
                <a:gd name="connsiteX2" fmla="*/ 216024 w 5832648"/>
                <a:gd name="connsiteY2" fmla="*/ 576064 h 1152128"/>
                <a:gd name="connsiteX3" fmla="*/ 216024 w 5832648"/>
                <a:gd name="connsiteY3" fmla="*/ 576063 h 1152128"/>
                <a:gd name="connsiteX4" fmla="*/ 216024 w 5832648"/>
                <a:gd name="connsiteY4" fmla="*/ 576064 h 1152128"/>
                <a:gd name="connsiteX5" fmla="*/ 216024 w 5832648"/>
                <a:gd name="connsiteY5" fmla="*/ 576064 h 1152128"/>
                <a:gd name="connsiteX6" fmla="*/ 247759 w 5832648"/>
                <a:gd name="connsiteY6" fmla="*/ 733252 h 1152128"/>
                <a:gd name="connsiteX7" fmla="*/ 619854 w 5832648"/>
                <a:gd name="connsiteY7" fmla="*/ 979893 h 1152128"/>
                <a:gd name="connsiteX8" fmla="*/ 5212794 w 5832648"/>
                <a:gd name="connsiteY8" fmla="*/ 979894 h 1152128"/>
                <a:gd name="connsiteX9" fmla="*/ 5616624 w 5832648"/>
                <a:gd name="connsiteY9" fmla="*/ 576064 h 1152128"/>
                <a:gd name="connsiteX10" fmla="*/ 5616625 w 5832648"/>
                <a:gd name="connsiteY10" fmla="*/ 576064 h 1152128"/>
                <a:gd name="connsiteX11" fmla="*/ 5212795 w 5832648"/>
                <a:gd name="connsiteY11" fmla="*/ 172234 h 1152128"/>
                <a:gd name="connsiteX12" fmla="*/ 576064 w 5832648"/>
                <a:gd name="connsiteY12" fmla="*/ 0 h 1152128"/>
                <a:gd name="connsiteX13" fmla="*/ 5256584 w 5832648"/>
                <a:gd name="connsiteY13" fmla="*/ 0 h 1152128"/>
                <a:gd name="connsiteX14" fmla="*/ 5832648 w 5832648"/>
                <a:gd name="connsiteY14" fmla="*/ 576064 h 1152128"/>
                <a:gd name="connsiteX15" fmla="*/ 5256584 w 5832648"/>
                <a:gd name="connsiteY15" fmla="*/ 1152128 h 1152128"/>
                <a:gd name="connsiteX16" fmla="*/ 576064 w 5832648"/>
                <a:gd name="connsiteY16" fmla="*/ 1152128 h 1152128"/>
                <a:gd name="connsiteX17" fmla="*/ 0 w 5832648"/>
                <a:gd name="connsiteY17" fmla="*/ 576064 h 1152128"/>
                <a:gd name="connsiteX18" fmla="*/ 576064 w 5832648"/>
                <a:gd name="connsiteY18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32648" h="1152128">
                  <a:moveTo>
                    <a:pt x="619854" y="172234"/>
                  </a:moveTo>
                  <a:cubicBezTo>
                    <a:pt x="452583" y="172234"/>
                    <a:pt x="309064" y="273935"/>
                    <a:pt x="247759" y="418875"/>
                  </a:cubicBezTo>
                  <a:lnTo>
                    <a:pt x="216024" y="576064"/>
                  </a:lnTo>
                  <a:lnTo>
                    <a:pt x="216024" y="576063"/>
                  </a:lnTo>
                  <a:lnTo>
                    <a:pt x="216024" y="576064"/>
                  </a:lnTo>
                  <a:lnTo>
                    <a:pt x="216024" y="576064"/>
                  </a:lnTo>
                  <a:lnTo>
                    <a:pt x="247759" y="733252"/>
                  </a:lnTo>
                  <a:cubicBezTo>
                    <a:pt x="309064" y="878193"/>
                    <a:pt x="452583" y="979893"/>
                    <a:pt x="619854" y="979893"/>
                  </a:cubicBezTo>
                  <a:lnTo>
                    <a:pt x="5212794" y="979894"/>
                  </a:lnTo>
                  <a:cubicBezTo>
                    <a:pt x="5435823" y="979894"/>
                    <a:pt x="5616624" y="799093"/>
                    <a:pt x="5616624" y="576064"/>
                  </a:cubicBezTo>
                  <a:lnTo>
                    <a:pt x="5616625" y="576064"/>
                  </a:lnTo>
                  <a:cubicBezTo>
                    <a:pt x="5616625" y="353035"/>
                    <a:pt x="5435824" y="172234"/>
                    <a:pt x="5212795" y="172234"/>
                  </a:cubicBezTo>
                  <a:close/>
                  <a:moveTo>
                    <a:pt x="576064" y="0"/>
                  </a:moveTo>
                  <a:lnTo>
                    <a:pt x="5256584" y="0"/>
                  </a:lnTo>
                  <a:cubicBezTo>
                    <a:pt x="5574735" y="0"/>
                    <a:pt x="5832648" y="257913"/>
                    <a:pt x="5832648" y="576064"/>
                  </a:cubicBezTo>
                  <a:cubicBezTo>
                    <a:pt x="5832648" y="894215"/>
                    <a:pt x="5574735" y="1152128"/>
                    <a:pt x="5256584" y="1152128"/>
                  </a:cubicBezTo>
                  <a:lnTo>
                    <a:pt x="576064" y="1152128"/>
                  </a:lnTo>
                  <a:cubicBezTo>
                    <a:pt x="257913" y="1152128"/>
                    <a:pt x="0" y="894215"/>
                    <a:pt x="0" y="576064"/>
                  </a:cubicBezTo>
                  <a:cubicBezTo>
                    <a:pt x="0" y="257913"/>
                    <a:pt x="257913" y="0"/>
                    <a:pt x="5760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 dirty="0">
                <a:cs typeface="+mn-ea"/>
                <a:sym typeface="+mn-lt"/>
              </a:endParaRPr>
            </a:p>
          </p:txBody>
        </p:sp>
        <p:sp>
          <p:nvSpPr>
            <p:cNvPr id="23" name="圆角矩形 165">
              <a:extLst>
                <a:ext uri="{FF2B5EF4-FFF2-40B4-BE49-F238E27FC236}">
                  <a16:creationId xmlns:a16="http://schemas.microsoft.com/office/drawing/2014/main" id="{99B95D86-4D78-49C9-A23F-E79B043132C4}"/>
                </a:ext>
              </a:extLst>
            </p:cNvPr>
            <p:cNvSpPr/>
            <p:nvPr/>
          </p:nvSpPr>
          <p:spPr>
            <a:xfrm>
              <a:off x="4007769" y="5518706"/>
              <a:ext cx="5400600" cy="8076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gradFill flip="none" rotWithShape="1">
                <a:gsLst>
                  <a:gs pos="100000">
                    <a:schemeClr val="bg1"/>
                  </a:gs>
                  <a:gs pos="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dist"/>
              <a:r>
                <a:rPr lang="zh-CN" altLang="en-US" b="1" dirty="0">
                  <a:solidFill>
                    <a:srgbClr val="EB3F3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新版特性</a:t>
              </a:r>
            </a:p>
          </p:txBody>
        </p:sp>
        <p:sp>
          <p:nvSpPr>
            <p:cNvPr id="24" name="圆角矩形 167">
              <a:extLst>
                <a:ext uri="{FF2B5EF4-FFF2-40B4-BE49-F238E27FC236}">
                  <a16:creationId xmlns:a16="http://schemas.microsoft.com/office/drawing/2014/main" id="{81E9A0E2-EA64-4C68-B0C0-FC7FE020A28A}"/>
                </a:ext>
              </a:extLst>
            </p:cNvPr>
            <p:cNvSpPr/>
            <p:nvPr/>
          </p:nvSpPr>
          <p:spPr>
            <a:xfrm>
              <a:off x="3791744" y="5346472"/>
              <a:ext cx="5832649" cy="1152127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>
                <a:cs typeface="+mn-ea"/>
                <a:sym typeface="+mn-lt"/>
              </a:endParaRPr>
            </a:p>
          </p:txBody>
        </p:sp>
      </p:grpSp>
      <p:sp>
        <p:nvSpPr>
          <p:cNvPr id="2" name="TextBox 55">
            <a:extLst>
              <a:ext uri="{FF2B5EF4-FFF2-40B4-BE49-F238E27FC236}">
                <a16:creationId xmlns:a16="http://schemas.microsoft.com/office/drawing/2014/main" id="{FBB91687-7AB4-5A91-98C4-DEB3253FA8B4}"/>
              </a:ext>
            </a:extLst>
          </p:cNvPr>
          <p:cNvSpPr txBox="1"/>
          <p:nvPr/>
        </p:nvSpPr>
        <p:spPr>
          <a:xfrm>
            <a:off x="1713144" y="2333283"/>
            <a:ext cx="14943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新类型</a:t>
            </a:r>
          </a:p>
        </p:txBody>
      </p:sp>
      <p:sp>
        <p:nvSpPr>
          <p:cNvPr id="4" name="TextBox 55">
            <a:extLst>
              <a:ext uri="{FF2B5EF4-FFF2-40B4-BE49-F238E27FC236}">
                <a16:creationId xmlns:a16="http://schemas.microsoft.com/office/drawing/2014/main" id="{33934EC0-CF23-C330-6677-8A71195E161F}"/>
              </a:ext>
            </a:extLst>
          </p:cNvPr>
          <p:cNvSpPr txBox="1"/>
          <p:nvPr/>
        </p:nvSpPr>
        <p:spPr>
          <a:xfrm>
            <a:off x="2334845" y="4992327"/>
            <a:ext cx="13274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record</a:t>
            </a:r>
            <a:endParaRPr lang="en" altLang="zh-CN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24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TextBox 61">
            <a:extLst>
              <a:ext uri="{FF2B5EF4-FFF2-40B4-BE49-F238E27FC236}">
                <a16:creationId xmlns:a16="http://schemas.microsoft.com/office/drawing/2014/main" id="{A508609D-25EC-4143-AA4F-783BA968D094}"/>
              </a:ext>
            </a:extLst>
          </p:cNvPr>
          <p:cNvSpPr txBox="1"/>
          <p:nvPr/>
        </p:nvSpPr>
        <p:spPr>
          <a:xfrm>
            <a:off x="6447238" y="2191787"/>
            <a:ext cx="502086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6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record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Person (String 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firstName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, String 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lastName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 {}</a:t>
            </a:r>
          </a:p>
          <a:p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Records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为声明类提供了一种紧凑的语法，用于创建一种类中是“字段，只是字段，除了字段什么都没有”的类。</a:t>
            </a:r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自动添加构造函数、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setter/getter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、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equals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、</a:t>
            </a:r>
            <a:r>
              <a:rPr lang="en-US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hashCode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、</a:t>
            </a:r>
            <a:r>
              <a:rPr lang="en-US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toString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等方法</a:t>
            </a:r>
          </a:p>
          <a:p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endParaRPr lang="zh-CN" altLang="en-US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9814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Freeform 10">
            <a:extLst>
              <a:ext uri="{FF2B5EF4-FFF2-40B4-BE49-F238E27FC236}">
                <a16:creationId xmlns:a16="http://schemas.microsoft.com/office/drawing/2014/main" id="{2B267AA2-C00B-436C-BCA3-AFDDFBA7BE43}"/>
              </a:ext>
            </a:extLst>
          </p:cNvPr>
          <p:cNvSpPr/>
          <p:nvPr/>
        </p:nvSpPr>
        <p:spPr>
          <a:xfrm>
            <a:off x="3065985" y="2523874"/>
            <a:ext cx="2781443" cy="2781443"/>
          </a:xfrm>
          <a:custGeom>
            <a:avLst/>
            <a:gdLst>
              <a:gd name="connsiteX0" fmla="*/ 2115406 w 2980266"/>
              <a:gd name="connsiteY0" fmla="*/ 475169 h 2980266"/>
              <a:gd name="connsiteX1" fmla="*/ 2347223 w 2980266"/>
              <a:gd name="connsiteY1" fmla="*/ 280641 h 2980266"/>
              <a:gd name="connsiteX2" fmla="*/ 2532418 w 2980266"/>
              <a:gd name="connsiteY2" fmla="*/ 436038 h 2980266"/>
              <a:gd name="connsiteX3" fmla="*/ 2381100 w 2980266"/>
              <a:gd name="connsiteY3" fmla="*/ 698113 h 2980266"/>
              <a:gd name="connsiteX4" fmla="*/ 2621526 w 2980266"/>
              <a:gd name="connsiteY4" fmla="*/ 1114543 h 2980266"/>
              <a:gd name="connsiteX5" fmla="*/ 2924149 w 2980266"/>
              <a:gd name="connsiteY5" fmla="*/ 1114535 h 2980266"/>
              <a:gd name="connsiteX6" fmla="*/ 2966129 w 2980266"/>
              <a:gd name="connsiteY6" fmla="*/ 1352617 h 2980266"/>
              <a:gd name="connsiteX7" fmla="*/ 2681754 w 2980266"/>
              <a:gd name="connsiteY7" fmla="*/ 1456113 h 2980266"/>
              <a:gd name="connsiteX8" fmla="*/ 2598255 w 2980266"/>
              <a:gd name="connsiteY8" fmla="*/ 1929659 h 2980266"/>
              <a:gd name="connsiteX9" fmla="*/ 2830082 w 2980266"/>
              <a:gd name="connsiteY9" fmla="*/ 2124176 h 2980266"/>
              <a:gd name="connsiteX10" fmla="*/ 2709205 w 2980266"/>
              <a:gd name="connsiteY10" fmla="*/ 2333542 h 2980266"/>
              <a:gd name="connsiteX11" fmla="*/ 2424835 w 2980266"/>
              <a:gd name="connsiteY11" fmla="*/ 2230031 h 2980266"/>
              <a:gd name="connsiteX12" fmla="*/ 2056481 w 2980266"/>
              <a:gd name="connsiteY12" fmla="*/ 2539116 h 2980266"/>
              <a:gd name="connsiteX13" fmla="*/ 2109039 w 2980266"/>
              <a:gd name="connsiteY13" fmla="*/ 2837141 h 2980266"/>
              <a:gd name="connsiteX14" fmla="*/ 1881863 w 2980266"/>
              <a:gd name="connsiteY14" fmla="*/ 2919826 h 2980266"/>
              <a:gd name="connsiteX15" fmla="*/ 1730559 w 2980266"/>
              <a:gd name="connsiteY15" fmla="*/ 2657743 h 2980266"/>
              <a:gd name="connsiteX16" fmla="*/ 1249707 w 2980266"/>
              <a:gd name="connsiteY16" fmla="*/ 2657743 h 2980266"/>
              <a:gd name="connsiteX17" fmla="*/ 1098403 w 2980266"/>
              <a:gd name="connsiteY17" fmla="*/ 2919826 h 2980266"/>
              <a:gd name="connsiteX18" fmla="*/ 871227 w 2980266"/>
              <a:gd name="connsiteY18" fmla="*/ 2837141 h 2980266"/>
              <a:gd name="connsiteX19" fmla="*/ 923785 w 2980266"/>
              <a:gd name="connsiteY19" fmla="*/ 2539117 h 2980266"/>
              <a:gd name="connsiteX20" fmla="*/ 555431 w 2980266"/>
              <a:gd name="connsiteY20" fmla="*/ 2230032 h 2980266"/>
              <a:gd name="connsiteX21" fmla="*/ 271061 w 2980266"/>
              <a:gd name="connsiteY21" fmla="*/ 2333542 h 2980266"/>
              <a:gd name="connsiteX22" fmla="*/ 150184 w 2980266"/>
              <a:gd name="connsiteY22" fmla="*/ 2124176 h 2980266"/>
              <a:gd name="connsiteX23" fmla="*/ 382011 w 2980266"/>
              <a:gd name="connsiteY23" fmla="*/ 1929660 h 2980266"/>
              <a:gd name="connsiteX24" fmla="*/ 298512 w 2980266"/>
              <a:gd name="connsiteY24" fmla="*/ 1456114 h 2980266"/>
              <a:gd name="connsiteX25" fmla="*/ 14137 w 2980266"/>
              <a:gd name="connsiteY25" fmla="*/ 1352617 h 2980266"/>
              <a:gd name="connsiteX26" fmla="*/ 56117 w 2980266"/>
              <a:gd name="connsiteY26" fmla="*/ 1114535 h 2980266"/>
              <a:gd name="connsiteX27" fmla="*/ 358740 w 2980266"/>
              <a:gd name="connsiteY27" fmla="*/ 1114543 h 2980266"/>
              <a:gd name="connsiteX28" fmla="*/ 599166 w 2980266"/>
              <a:gd name="connsiteY28" fmla="*/ 698113 h 2980266"/>
              <a:gd name="connsiteX29" fmla="*/ 447848 w 2980266"/>
              <a:gd name="connsiteY29" fmla="*/ 436038 h 2980266"/>
              <a:gd name="connsiteX30" fmla="*/ 633043 w 2980266"/>
              <a:gd name="connsiteY30" fmla="*/ 280641 h 2980266"/>
              <a:gd name="connsiteX31" fmla="*/ 864860 w 2980266"/>
              <a:gd name="connsiteY31" fmla="*/ 475169 h 2980266"/>
              <a:gd name="connsiteX32" fmla="*/ 1316713 w 2980266"/>
              <a:gd name="connsiteY32" fmla="*/ 310708 h 2980266"/>
              <a:gd name="connsiteX33" fmla="*/ 1369255 w 2980266"/>
              <a:gd name="connsiteY33" fmla="*/ 12681 h 2980266"/>
              <a:gd name="connsiteX34" fmla="*/ 1611011 w 2980266"/>
              <a:gd name="connsiteY34" fmla="*/ 12681 h 2980266"/>
              <a:gd name="connsiteX35" fmla="*/ 1663553 w 2980266"/>
              <a:gd name="connsiteY35" fmla="*/ 310708 h 2980266"/>
              <a:gd name="connsiteX36" fmla="*/ 2115406 w 2980266"/>
              <a:gd name="connsiteY36" fmla="*/ 475169 h 2980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980266" h="2980266">
                <a:moveTo>
                  <a:pt x="2115406" y="475169"/>
                </a:moveTo>
                <a:lnTo>
                  <a:pt x="2347223" y="280641"/>
                </a:lnTo>
                <a:lnTo>
                  <a:pt x="2532418" y="436038"/>
                </a:lnTo>
                <a:lnTo>
                  <a:pt x="2381100" y="698113"/>
                </a:lnTo>
                <a:cubicBezTo>
                  <a:pt x="2488696" y="819151"/>
                  <a:pt x="2570502" y="960843"/>
                  <a:pt x="2621526" y="1114543"/>
                </a:cubicBezTo>
                <a:lnTo>
                  <a:pt x="2924149" y="1114535"/>
                </a:lnTo>
                <a:lnTo>
                  <a:pt x="2966129" y="1352617"/>
                </a:lnTo>
                <a:lnTo>
                  <a:pt x="2681754" y="1456113"/>
                </a:lnTo>
                <a:cubicBezTo>
                  <a:pt x="2686376" y="1617995"/>
                  <a:pt x="2657965" y="1779121"/>
                  <a:pt x="2598255" y="1929659"/>
                </a:cubicBezTo>
                <a:lnTo>
                  <a:pt x="2830082" y="2124176"/>
                </a:lnTo>
                <a:lnTo>
                  <a:pt x="2709205" y="2333542"/>
                </a:lnTo>
                <a:lnTo>
                  <a:pt x="2424835" y="2230031"/>
                </a:lnTo>
                <a:cubicBezTo>
                  <a:pt x="2324320" y="2357010"/>
                  <a:pt x="2198986" y="2462178"/>
                  <a:pt x="2056481" y="2539116"/>
                </a:cubicBezTo>
                <a:lnTo>
                  <a:pt x="2109039" y="2837141"/>
                </a:lnTo>
                <a:lnTo>
                  <a:pt x="1881863" y="2919826"/>
                </a:lnTo>
                <a:lnTo>
                  <a:pt x="1730559" y="2657743"/>
                </a:lnTo>
                <a:cubicBezTo>
                  <a:pt x="1571939" y="2690405"/>
                  <a:pt x="1408327" y="2690405"/>
                  <a:pt x="1249707" y="2657743"/>
                </a:cubicBezTo>
                <a:lnTo>
                  <a:pt x="1098403" y="2919826"/>
                </a:lnTo>
                <a:lnTo>
                  <a:pt x="871227" y="2837141"/>
                </a:lnTo>
                <a:lnTo>
                  <a:pt x="923785" y="2539117"/>
                </a:lnTo>
                <a:cubicBezTo>
                  <a:pt x="781280" y="2462179"/>
                  <a:pt x="655947" y="2357011"/>
                  <a:pt x="555431" y="2230032"/>
                </a:cubicBezTo>
                <a:lnTo>
                  <a:pt x="271061" y="2333542"/>
                </a:lnTo>
                <a:lnTo>
                  <a:pt x="150184" y="2124176"/>
                </a:lnTo>
                <a:lnTo>
                  <a:pt x="382011" y="1929660"/>
                </a:lnTo>
                <a:cubicBezTo>
                  <a:pt x="322301" y="1779122"/>
                  <a:pt x="293890" y="1617995"/>
                  <a:pt x="298512" y="1456114"/>
                </a:cubicBezTo>
                <a:lnTo>
                  <a:pt x="14137" y="1352617"/>
                </a:lnTo>
                <a:lnTo>
                  <a:pt x="56117" y="1114535"/>
                </a:lnTo>
                <a:lnTo>
                  <a:pt x="358740" y="1114543"/>
                </a:lnTo>
                <a:cubicBezTo>
                  <a:pt x="409764" y="960843"/>
                  <a:pt x="491570" y="819151"/>
                  <a:pt x="599166" y="698113"/>
                </a:cubicBezTo>
                <a:lnTo>
                  <a:pt x="447848" y="436038"/>
                </a:lnTo>
                <a:lnTo>
                  <a:pt x="633043" y="280641"/>
                </a:lnTo>
                <a:lnTo>
                  <a:pt x="864860" y="475169"/>
                </a:lnTo>
                <a:cubicBezTo>
                  <a:pt x="1002743" y="390226"/>
                  <a:pt x="1156488" y="334267"/>
                  <a:pt x="1316713" y="310708"/>
                </a:cubicBezTo>
                <a:lnTo>
                  <a:pt x="1369255" y="12681"/>
                </a:lnTo>
                <a:lnTo>
                  <a:pt x="1611011" y="12681"/>
                </a:lnTo>
                <a:lnTo>
                  <a:pt x="1663553" y="310708"/>
                </a:lnTo>
                <a:cubicBezTo>
                  <a:pt x="1823778" y="334267"/>
                  <a:pt x="1977523" y="390226"/>
                  <a:pt x="2115406" y="475169"/>
                </a:cubicBezTo>
                <a:close/>
              </a:path>
            </a:pathLst>
          </a:custGeom>
          <a:solidFill>
            <a:srgbClr val="EB3F32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77" name="Freeform 11">
            <a:extLst>
              <a:ext uri="{FF2B5EF4-FFF2-40B4-BE49-F238E27FC236}">
                <a16:creationId xmlns:a16="http://schemas.microsoft.com/office/drawing/2014/main" id="{48C41EE9-CF8E-4C02-B4E9-9AD4FC90E776}"/>
              </a:ext>
            </a:extLst>
          </p:cNvPr>
          <p:cNvSpPr/>
          <p:nvPr/>
        </p:nvSpPr>
        <p:spPr>
          <a:xfrm>
            <a:off x="1448897" y="1552683"/>
            <a:ext cx="2022867" cy="2022867"/>
          </a:xfrm>
          <a:custGeom>
            <a:avLst/>
            <a:gdLst>
              <a:gd name="connsiteX0" fmla="*/ 1621800 w 2167466"/>
              <a:gd name="connsiteY0" fmla="*/ 548964 h 2167466"/>
              <a:gd name="connsiteX1" fmla="*/ 1941574 w 2167466"/>
              <a:gd name="connsiteY1" fmla="*/ 452590 h 2167466"/>
              <a:gd name="connsiteX2" fmla="*/ 2059240 w 2167466"/>
              <a:gd name="connsiteY2" fmla="*/ 656392 h 2167466"/>
              <a:gd name="connsiteX3" fmla="*/ 1815890 w 2167466"/>
              <a:gd name="connsiteY3" fmla="*/ 885138 h 2167466"/>
              <a:gd name="connsiteX4" fmla="*/ 1815890 w 2167466"/>
              <a:gd name="connsiteY4" fmla="*/ 1282328 h 2167466"/>
              <a:gd name="connsiteX5" fmla="*/ 2059240 w 2167466"/>
              <a:gd name="connsiteY5" fmla="*/ 1511074 h 2167466"/>
              <a:gd name="connsiteX6" fmla="*/ 1941574 w 2167466"/>
              <a:gd name="connsiteY6" fmla="*/ 1714876 h 2167466"/>
              <a:gd name="connsiteX7" fmla="*/ 1621800 w 2167466"/>
              <a:gd name="connsiteY7" fmla="*/ 1618502 h 2167466"/>
              <a:gd name="connsiteX8" fmla="*/ 1277823 w 2167466"/>
              <a:gd name="connsiteY8" fmla="*/ 1817097 h 2167466"/>
              <a:gd name="connsiteX9" fmla="*/ 1201398 w 2167466"/>
              <a:gd name="connsiteY9" fmla="*/ 2142217 h 2167466"/>
              <a:gd name="connsiteX10" fmla="*/ 966068 w 2167466"/>
              <a:gd name="connsiteY10" fmla="*/ 2142217 h 2167466"/>
              <a:gd name="connsiteX11" fmla="*/ 889643 w 2167466"/>
              <a:gd name="connsiteY11" fmla="*/ 1817097 h 2167466"/>
              <a:gd name="connsiteX12" fmla="*/ 545666 w 2167466"/>
              <a:gd name="connsiteY12" fmla="*/ 1618502 h 2167466"/>
              <a:gd name="connsiteX13" fmla="*/ 225892 w 2167466"/>
              <a:gd name="connsiteY13" fmla="*/ 1714876 h 2167466"/>
              <a:gd name="connsiteX14" fmla="*/ 108226 w 2167466"/>
              <a:gd name="connsiteY14" fmla="*/ 1511074 h 2167466"/>
              <a:gd name="connsiteX15" fmla="*/ 351576 w 2167466"/>
              <a:gd name="connsiteY15" fmla="*/ 1282328 h 2167466"/>
              <a:gd name="connsiteX16" fmla="*/ 351576 w 2167466"/>
              <a:gd name="connsiteY16" fmla="*/ 885138 h 2167466"/>
              <a:gd name="connsiteX17" fmla="*/ 108226 w 2167466"/>
              <a:gd name="connsiteY17" fmla="*/ 656392 h 2167466"/>
              <a:gd name="connsiteX18" fmla="*/ 225892 w 2167466"/>
              <a:gd name="connsiteY18" fmla="*/ 452590 h 2167466"/>
              <a:gd name="connsiteX19" fmla="*/ 545666 w 2167466"/>
              <a:gd name="connsiteY19" fmla="*/ 548964 h 2167466"/>
              <a:gd name="connsiteX20" fmla="*/ 889643 w 2167466"/>
              <a:gd name="connsiteY20" fmla="*/ 350369 h 2167466"/>
              <a:gd name="connsiteX21" fmla="*/ 966068 w 2167466"/>
              <a:gd name="connsiteY21" fmla="*/ 25249 h 2167466"/>
              <a:gd name="connsiteX22" fmla="*/ 1201398 w 2167466"/>
              <a:gd name="connsiteY22" fmla="*/ 25249 h 2167466"/>
              <a:gd name="connsiteX23" fmla="*/ 1277823 w 2167466"/>
              <a:gd name="connsiteY23" fmla="*/ 350369 h 2167466"/>
              <a:gd name="connsiteX24" fmla="*/ 1621800 w 2167466"/>
              <a:gd name="connsiteY24" fmla="*/ 548964 h 216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167466" h="2167466">
                <a:moveTo>
                  <a:pt x="1621800" y="548964"/>
                </a:moveTo>
                <a:lnTo>
                  <a:pt x="1941574" y="452590"/>
                </a:lnTo>
                <a:lnTo>
                  <a:pt x="2059240" y="656392"/>
                </a:lnTo>
                <a:lnTo>
                  <a:pt x="1815890" y="885138"/>
                </a:lnTo>
                <a:cubicBezTo>
                  <a:pt x="1851165" y="1015185"/>
                  <a:pt x="1851165" y="1152281"/>
                  <a:pt x="1815890" y="1282328"/>
                </a:cubicBezTo>
                <a:lnTo>
                  <a:pt x="2059240" y="1511074"/>
                </a:lnTo>
                <a:lnTo>
                  <a:pt x="1941574" y="1714876"/>
                </a:lnTo>
                <a:lnTo>
                  <a:pt x="1621800" y="1618502"/>
                </a:lnTo>
                <a:cubicBezTo>
                  <a:pt x="1526813" y="1714075"/>
                  <a:pt x="1408085" y="1782623"/>
                  <a:pt x="1277823" y="1817097"/>
                </a:cubicBezTo>
                <a:lnTo>
                  <a:pt x="1201398" y="2142217"/>
                </a:lnTo>
                <a:lnTo>
                  <a:pt x="966068" y="2142217"/>
                </a:lnTo>
                <a:lnTo>
                  <a:pt x="889643" y="1817097"/>
                </a:lnTo>
                <a:cubicBezTo>
                  <a:pt x="759381" y="1782622"/>
                  <a:pt x="640653" y="1714074"/>
                  <a:pt x="545666" y="1618502"/>
                </a:cubicBezTo>
                <a:lnTo>
                  <a:pt x="225892" y="1714876"/>
                </a:lnTo>
                <a:lnTo>
                  <a:pt x="108226" y="1511074"/>
                </a:lnTo>
                <a:lnTo>
                  <a:pt x="351576" y="1282328"/>
                </a:lnTo>
                <a:cubicBezTo>
                  <a:pt x="316301" y="1152281"/>
                  <a:pt x="316301" y="1015185"/>
                  <a:pt x="351576" y="885138"/>
                </a:cubicBezTo>
                <a:lnTo>
                  <a:pt x="108226" y="656392"/>
                </a:lnTo>
                <a:lnTo>
                  <a:pt x="225892" y="452590"/>
                </a:lnTo>
                <a:lnTo>
                  <a:pt x="545666" y="548964"/>
                </a:lnTo>
                <a:cubicBezTo>
                  <a:pt x="640653" y="453391"/>
                  <a:pt x="759381" y="384843"/>
                  <a:pt x="889643" y="350369"/>
                </a:cubicBezTo>
                <a:lnTo>
                  <a:pt x="966068" y="25249"/>
                </a:lnTo>
                <a:lnTo>
                  <a:pt x="1201398" y="25249"/>
                </a:lnTo>
                <a:lnTo>
                  <a:pt x="1277823" y="350369"/>
                </a:lnTo>
                <a:cubicBezTo>
                  <a:pt x="1408085" y="384844"/>
                  <a:pt x="1526813" y="453392"/>
                  <a:pt x="1621800" y="548964"/>
                </a:cubicBezTo>
                <a:close/>
              </a:path>
            </a:pathLst>
          </a:custGeom>
          <a:solidFill>
            <a:srgbClr val="FFC000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79" name="Freeform 12">
            <a:extLst>
              <a:ext uri="{FF2B5EF4-FFF2-40B4-BE49-F238E27FC236}">
                <a16:creationId xmlns:a16="http://schemas.microsoft.com/office/drawing/2014/main" id="{FE15481F-4D30-4E34-8FB4-2DC6364C4AB7}"/>
              </a:ext>
            </a:extLst>
          </p:cNvPr>
          <p:cNvSpPr/>
          <p:nvPr/>
        </p:nvSpPr>
        <p:spPr>
          <a:xfrm>
            <a:off x="2057400" y="4356150"/>
            <a:ext cx="1862101" cy="1765250"/>
          </a:xfrm>
          <a:custGeom>
            <a:avLst/>
            <a:gdLst>
              <a:gd name="connsiteX0" fmla="*/ 1589033 w 2123675"/>
              <a:gd name="connsiteY0" fmla="*/ 537873 h 2123675"/>
              <a:gd name="connsiteX1" fmla="*/ 1902347 w 2123675"/>
              <a:gd name="connsiteY1" fmla="*/ 443446 h 2123675"/>
              <a:gd name="connsiteX2" fmla="*/ 2017635 w 2123675"/>
              <a:gd name="connsiteY2" fmla="*/ 643130 h 2123675"/>
              <a:gd name="connsiteX3" fmla="*/ 1779202 w 2123675"/>
              <a:gd name="connsiteY3" fmla="*/ 867255 h 2123675"/>
              <a:gd name="connsiteX4" fmla="*/ 1779202 w 2123675"/>
              <a:gd name="connsiteY4" fmla="*/ 1256420 h 2123675"/>
              <a:gd name="connsiteX5" fmla="*/ 2017635 w 2123675"/>
              <a:gd name="connsiteY5" fmla="*/ 1480545 h 2123675"/>
              <a:gd name="connsiteX6" fmla="*/ 1902347 w 2123675"/>
              <a:gd name="connsiteY6" fmla="*/ 1680229 h 2123675"/>
              <a:gd name="connsiteX7" fmla="*/ 1589033 w 2123675"/>
              <a:gd name="connsiteY7" fmla="*/ 1585802 h 2123675"/>
              <a:gd name="connsiteX8" fmla="*/ 1252006 w 2123675"/>
              <a:gd name="connsiteY8" fmla="*/ 1780385 h 2123675"/>
              <a:gd name="connsiteX9" fmla="*/ 1177125 w 2123675"/>
              <a:gd name="connsiteY9" fmla="*/ 2098936 h 2123675"/>
              <a:gd name="connsiteX10" fmla="*/ 946550 w 2123675"/>
              <a:gd name="connsiteY10" fmla="*/ 2098936 h 2123675"/>
              <a:gd name="connsiteX11" fmla="*/ 871669 w 2123675"/>
              <a:gd name="connsiteY11" fmla="*/ 1780385 h 2123675"/>
              <a:gd name="connsiteX12" fmla="*/ 534642 w 2123675"/>
              <a:gd name="connsiteY12" fmla="*/ 1585802 h 2123675"/>
              <a:gd name="connsiteX13" fmla="*/ 221328 w 2123675"/>
              <a:gd name="connsiteY13" fmla="*/ 1680229 h 2123675"/>
              <a:gd name="connsiteX14" fmla="*/ 106040 w 2123675"/>
              <a:gd name="connsiteY14" fmla="*/ 1480545 h 2123675"/>
              <a:gd name="connsiteX15" fmla="*/ 344473 w 2123675"/>
              <a:gd name="connsiteY15" fmla="*/ 1256420 h 2123675"/>
              <a:gd name="connsiteX16" fmla="*/ 344473 w 2123675"/>
              <a:gd name="connsiteY16" fmla="*/ 867255 h 2123675"/>
              <a:gd name="connsiteX17" fmla="*/ 106040 w 2123675"/>
              <a:gd name="connsiteY17" fmla="*/ 643130 h 2123675"/>
              <a:gd name="connsiteX18" fmla="*/ 221328 w 2123675"/>
              <a:gd name="connsiteY18" fmla="*/ 443446 h 2123675"/>
              <a:gd name="connsiteX19" fmla="*/ 534642 w 2123675"/>
              <a:gd name="connsiteY19" fmla="*/ 537873 h 2123675"/>
              <a:gd name="connsiteX20" fmla="*/ 871669 w 2123675"/>
              <a:gd name="connsiteY20" fmla="*/ 343290 h 2123675"/>
              <a:gd name="connsiteX21" fmla="*/ 946550 w 2123675"/>
              <a:gd name="connsiteY21" fmla="*/ 24739 h 2123675"/>
              <a:gd name="connsiteX22" fmla="*/ 1177125 w 2123675"/>
              <a:gd name="connsiteY22" fmla="*/ 24739 h 2123675"/>
              <a:gd name="connsiteX23" fmla="*/ 1252006 w 2123675"/>
              <a:gd name="connsiteY23" fmla="*/ 343290 h 2123675"/>
              <a:gd name="connsiteX24" fmla="*/ 1589033 w 2123675"/>
              <a:gd name="connsiteY24" fmla="*/ 537873 h 212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123675" h="2123675">
                <a:moveTo>
                  <a:pt x="1366897" y="537190"/>
                </a:moveTo>
                <a:lnTo>
                  <a:pt x="1594045" y="396507"/>
                </a:lnTo>
                <a:lnTo>
                  <a:pt x="1727168" y="529630"/>
                </a:lnTo>
                <a:lnTo>
                  <a:pt x="1586485" y="756778"/>
                </a:lnTo>
                <a:cubicBezTo>
                  <a:pt x="1640670" y="849967"/>
                  <a:pt x="1669056" y="955907"/>
                  <a:pt x="1668725" y="1063703"/>
                </a:cubicBezTo>
                <a:lnTo>
                  <a:pt x="1904134" y="1190078"/>
                </a:lnTo>
                <a:lnTo>
                  <a:pt x="1855408" y="1371927"/>
                </a:lnTo>
                <a:lnTo>
                  <a:pt x="1588350" y="1363666"/>
                </a:lnTo>
                <a:cubicBezTo>
                  <a:pt x="1534739" y="1457186"/>
                  <a:pt x="1457186" y="1534739"/>
                  <a:pt x="1363666" y="1588351"/>
                </a:cubicBezTo>
                <a:lnTo>
                  <a:pt x="1371926" y="1855408"/>
                </a:lnTo>
                <a:lnTo>
                  <a:pt x="1190078" y="1904134"/>
                </a:lnTo>
                <a:lnTo>
                  <a:pt x="1063703" y="1668725"/>
                </a:lnTo>
                <a:cubicBezTo>
                  <a:pt x="955907" y="1669057"/>
                  <a:pt x="849967" y="1640670"/>
                  <a:pt x="756778" y="1586485"/>
                </a:cubicBezTo>
                <a:lnTo>
                  <a:pt x="529630" y="1727168"/>
                </a:lnTo>
                <a:lnTo>
                  <a:pt x="396507" y="1594045"/>
                </a:lnTo>
                <a:lnTo>
                  <a:pt x="537190" y="1366897"/>
                </a:lnTo>
                <a:cubicBezTo>
                  <a:pt x="483005" y="1273708"/>
                  <a:pt x="454619" y="1167768"/>
                  <a:pt x="454950" y="1059972"/>
                </a:cubicBezTo>
                <a:lnTo>
                  <a:pt x="219541" y="933597"/>
                </a:lnTo>
                <a:lnTo>
                  <a:pt x="268267" y="751748"/>
                </a:lnTo>
                <a:lnTo>
                  <a:pt x="535325" y="760009"/>
                </a:lnTo>
                <a:cubicBezTo>
                  <a:pt x="588936" y="666489"/>
                  <a:pt x="666489" y="588936"/>
                  <a:pt x="760009" y="535324"/>
                </a:cubicBezTo>
                <a:lnTo>
                  <a:pt x="751749" y="268267"/>
                </a:lnTo>
                <a:lnTo>
                  <a:pt x="933597" y="219541"/>
                </a:lnTo>
                <a:lnTo>
                  <a:pt x="1059972" y="454950"/>
                </a:lnTo>
                <a:cubicBezTo>
                  <a:pt x="1167768" y="454618"/>
                  <a:pt x="1273708" y="483005"/>
                  <a:pt x="1366897" y="537190"/>
                </a:cubicBezTo>
                <a:close/>
              </a:path>
            </a:pathLst>
          </a:custGeom>
          <a:solidFill>
            <a:srgbClr val="0070C0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84" name="TextBox 55">
            <a:extLst>
              <a:ext uri="{FF2B5EF4-FFF2-40B4-BE49-F238E27FC236}">
                <a16:creationId xmlns:a16="http://schemas.microsoft.com/office/drawing/2014/main" id="{9C9AB451-FA7F-4A3D-ABF4-ED4C570CE288}"/>
              </a:ext>
            </a:extLst>
          </p:cNvPr>
          <p:cNvSpPr txBox="1"/>
          <p:nvPr/>
        </p:nvSpPr>
        <p:spPr>
          <a:xfrm>
            <a:off x="3522984" y="3550352"/>
            <a:ext cx="18674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instanceof</a:t>
            </a:r>
            <a:endParaRPr lang="en-US" altLang="zh-CN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模式匹配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0CB905F-0F19-4D47-ABA3-3E81B79ADD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9099" y="4232518"/>
            <a:ext cx="5181162" cy="3310646"/>
          </a:xfrm>
          <a:prstGeom prst="rect">
            <a:avLst/>
          </a:prstGeom>
        </p:spPr>
      </p:pic>
      <p:pic>
        <p:nvPicPr>
          <p:cNvPr id="95" name="图片 94">
            <a:extLst>
              <a:ext uri="{FF2B5EF4-FFF2-40B4-BE49-F238E27FC236}">
                <a16:creationId xmlns:a16="http://schemas.microsoft.com/office/drawing/2014/main" id="{F862F246-B754-4542-9CF6-C9F98FAA4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82609" y="-886069"/>
            <a:ext cx="5181162" cy="3310646"/>
          </a:xfrm>
          <a:prstGeom prst="rect">
            <a:avLst/>
          </a:prstGeom>
        </p:spPr>
      </p:pic>
      <p:grpSp>
        <p:nvGrpSpPr>
          <p:cNvPr id="21" name="组合 55">
            <a:extLst>
              <a:ext uri="{FF2B5EF4-FFF2-40B4-BE49-F238E27FC236}">
                <a16:creationId xmlns:a16="http://schemas.microsoft.com/office/drawing/2014/main" id="{9A75791D-66DA-4F9B-ADD1-3552593E05D4}"/>
              </a:ext>
            </a:extLst>
          </p:cNvPr>
          <p:cNvGrpSpPr/>
          <p:nvPr/>
        </p:nvGrpSpPr>
        <p:grpSpPr bwMode="auto">
          <a:xfrm>
            <a:off x="4193818" y="177245"/>
            <a:ext cx="3573065" cy="696471"/>
            <a:chOff x="3791743" y="5346472"/>
            <a:chExt cx="5833187" cy="1152803"/>
          </a:xfrm>
          <a:effectLst/>
        </p:grpSpPr>
        <p:sp>
          <p:nvSpPr>
            <p:cNvPr id="22" name="任意多边形 166">
              <a:extLst>
                <a:ext uri="{FF2B5EF4-FFF2-40B4-BE49-F238E27FC236}">
                  <a16:creationId xmlns:a16="http://schemas.microsoft.com/office/drawing/2014/main" id="{41FD1E90-42F3-4678-97BA-467921B0BD87}"/>
                </a:ext>
              </a:extLst>
            </p:cNvPr>
            <p:cNvSpPr/>
            <p:nvPr/>
          </p:nvSpPr>
          <p:spPr>
            <a:xfrm>
              <a:off x="3791743" y="5347083"/>
              <a:ext cx="5833187" cy="1152192"/>
            </a:xfrm>
            <a:custGeom>
              <a:avLst/>
              <a:gdLst>
                <a:gd name="connsiteX0" fmla="*/ 619854 w 5832648"/>
                <a:gd name="connsiteY0" fmla="*/ 172234 h 1152128"/>
                <a:gd name="connsiteX1" fmla="*/ 247759 w 5832648"/>
                <a:gd name="connsiteY1" fmla="*/ 418875 h 1152128"/>
                <a:gd name="connsiteX2" fmla="*/ 216024 w 5832648"/>
                <a:gd name="connsiteY2" fmla="*/ 576064 h 1152128"/>
                <a:gd name="connsiteX3" fmla="*/ 216024 w 5832648"/>
                <a:gd name="connsiteY3" fmla="*/ 576063 h 1152128"/>
                <a:gd name="connsiteX4" fmla="*/ 216024 w 5832648"/>
                <a:gd name="connsiteY4" fmla="*/ 576064 h 1152128"/>
                <a:gd name="connsiteX5" fmla="*/ 216024 w 5832648"/>
                <a:gd name="connsiteY5" fmla="*/ 576064 h 1152128"/>
                <a:gd name="connsiteX6" fmla="*/ 247759 w 5832648"/>
                <a:gd name="connsiteY6" fmla="*/ 733252 h 1152128"/>
                <a:gd name="connsiteX7" fmla="*/ 619854 w 5832648"/>
                <a:gd name="connsiteY7" fmla="*/ 979893 h 1152128"/>
                <a:gd name="connsiteX8" fmla="*/ 5212794 w 5832648"/>
                <a:gd name="connsiteY8" fmla="*/ 979894 h 1152128"/>
                <a:gd name="connsiteX9" fmla="*/ 5616624 w 5832648"/>
                <a:gd name="connsiteY9" fmla="*/ 576064 h 1152128"/>
                <a:gd name="connsiteX10" fmla="*/ 5616625 w 5832648"/>
                <a:gd name="connsiteY10" fmla="*/ 576064 h 1152128"/>
                <a:gd name="connsiteX11" fmla="*/ 5212795 w 5832648"/>
                <a:gd name="connsiteY11" fmla="*/ 172234 h 1152128"/>
                <a:gd name="connsiteX12" fmla="*/ 576064 w 5832648"/>
                <a:gd name="connsiteY12" fmla="*/ 0 h 1152128"/>
                <a:gd name="connsiteX13" fmla="*/ 5256584 w 5832648"/>
                <a:gd name="connsiteY13" fmla="*/ 0 h 1152128"/>
                <a:gd name="connsiteX14" fmla="*/ 5832648 w 5832648"/>
                <a:gd name="connsiteY14" fmla="*/ 576064 h 1152128"/>
                <a:gd name="connsiteX15" fmla="*/ 5256584 w 5832648"/>
                <a:gd name="connsiteY15" fmla="*/ 1152128 h 1152128"/>
                <a:gd name="connsiteX16" fmla="*/ 576064 w 5832648"/>
                <a:gd name="connsiteY16" fmla="*/ 1152128 h 1152128"/>
                <a:gd name="connsiteX17" fmla="*/ 0 w 5832648"/>
                <a:gd name="connsiteY17" fmla="*/ 576064 h 1152128"/>
                <a:gd name="connsiteX18" fmla="*/ 576064 w 5832648"/>
                <a:gd name="connsiteY18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32648" h="1152128">
                  <a:moveTo>
                    <a:pt x="619854" y="172234"/>
                  </a:moveTo>
                  <a:cubicBezTo>
                    <a:pt x="452583" y="172234"/>
                    <a:pt x="309064" y="273935"/>
                    <a:pt x="247759" y="418875"/>
                  </a:cubicBezTo>
                  <a:lnTo>
                    <a:pt x="216024" y="576064"/>
                  </a:lnTo>
                  <a:lnTo>
                    <a:pt x="216024" y="576063"/>
                  </a:lnTo>
                  <a:lnTo>
                    <a:pt x="216024" y="576064"/>
                  </a:lnTo>
                  <a:lnTo>
                    <a:pt x="216024" y="576064"/>
                  </a:lnTo>
                  <a:lnTo>
                    <a:pt x="247759" y="733252"/>
                  </a:lnTo>
                  <a:cubicBezTo>
                    <a:pt x="309064" y="878193"/>
                    <a:pt x="452583" y="979893"/>
                    <a:pt x="619854" y="979893"/>
                  </a:cubicBezTo>
                  <a:lnTo>
                    <a:pt x="5212794" y="979894"/>
                  </a:lnTo>
                  <a:cubicBezTo>
                    <a:pt x="5435823" y="979894"/>
                    <a:pt x="5616624" y="799093"/>
                    <a:pt x="5616624" y="576064"/>
                  </a:cubicBezTo>
                  <a:lnTo>
                    <a:pt x="5616625" y="576064"/>
                  </a:lnTo>
                  <a:cubicBezTo>
                    <a:pt x="5616625" y="353035"/>
                    <a:pt x="5435824" y="172234"/>
                    <a:pt x="5212795" y="172234"/>
                  </a:cubicBezTo>
                  <a:close/>
                  <a:moveTo>
                    <a:pt x="576064" y="0"/>
                  </a:moveTo>
                  <a:lnTo>
                    <a:pt x="5256584" y="0"/>
                  </a:lnTo>
                  <a:cubicBezTo>
                    <a:pt x="5574735" y="0"/>
                    <a:pt x="5832648" y="257913"/>
                    <a:pt x="5832648" y="576064"/>
                  </a:cubicBezTo>
                  <a:cubicBezTo>
                    <a:pt x="5832648" y="894215"/>
                    <a:pt x="5574735" y="1152128"/>
                    <a:pt x="5256584" y="1152128"/>
                  </a:cubicBezTo>
                  <a:lnTo>
                    <a:pt x="576064" y="1152128"/>
                  </a:lnTo>
                  <a:cubicBezTo>
                    <a:pt x="257913" y="1152128"/>
                    <a:pt x="0" y="894215"/>
                    <a:pt x="0" y="576064"/>
                  </a:cubicBezTo>
                  <a:cubicBezTo>
                    <a:pt x="0" y="257913"/>
                    <a:pt x="257913" y="0"/>
                    <a:pt x="5760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 dirty="0">
                <a:cs typeface="+mn-ea"/>
                <a:sym typeface="+mn-lt"/>
              </a:endParaRPr>
            </a:p>
          </p:txBody>
        </p:sp>
        <p:sp>
          <p:nvSpPr>
            <p:cNvPr id="23" name="圆角矩形 165">
              <a:extLst>
                <a:ext uri="{FF2B5EF4-FFF2-40B4-BE49-F238E27FC236}">
                  <a16:creationId xmlns:a16="http://schemas.microsoft.com/office/drawing/2014/main" id="{99B95D86-4D78-49C9-A23F-E79B043132C4}"/>
                </a:ext>
              </a:extLst>
            </p:cNvPr>
            <p:cNvSpPr/>
            <p:nvPr/>
          </p:nvSpPr>
          <p:spPr>
            <a:xfrm>
              <a:off x="4007769" y="5518706"/>
              <a:ext cx="5400600" cy="8076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gradFill flip="none" rotWithShape="1">
                <a:gsLst>
                  <a:gs pos="100000">
                    <a:schemeClr val="bg1"/>
                  </a:gs>
                  <a:gs pos="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dist"/>
              <a:r>
                <a:rPr lang="zh-CN" altLang="en-US" b="1" dirty="0">
                  <a:solidFill>
                    <a:srgbClr val="EB3F3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新版特性</a:t>
              </a:r>
            </a:p>
          </p:txBody>
        </p:sp>
        <p:sp>
          <p:nvSpPr>
            <p:cNvPr id="24" name="圆角矩形 167">
              <a:extLst>
                <a:ext uri="{FF2B5EF4-FFF2-40B4-BE49-F238E27FC236}">
                  <a16:creationId xmlns:a16="http://schemas.microsoft.com/office/drawing/2014/main" id="{81E9A0E2-EA64-4C68-B0C0-FC7FE020A28A}"/>
                </a:ext>
              </a:extLst>
            </p:cNvPr>
            <p:cNvSpPr/>
            <p:nvPr/>
          </p:nvSpPr>
          <p:spPr>
            <a:xfrm>
              <a:off x="3791744" y="5346472"/>
              <a:ext cx="5832649" cy="1152127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>
                <a:cs typeface="+mn-ea"/>
                <a:sym typeface="+mn-lt"/>
              </a:endParaRPr>
            </a:p>
          </p:txBody>
        </p:sp>
      </p:grpSp>
      <p:sp>
        <p:nvSpPr>
          <p:cNvPr id="2" name="TextBox 55">
            <a:extLst>
              <a:ext uri="{FF2B5EF4-FFF2-40B4-BE49-F238E27FC236}">
                <a16:creationId xmlns:a16="http://schemas.microsoft.com/office/drawing/2014/main" id="{FBB91687-7AB4-5A91-98C4-DEB3253FA8B4}"/>
              </a:ext>
            </a:extLst>
          </p:cNvPr>
          <p:cNvSpPr txBox="1"/>
          <p:nvPr/>
        </p:nvSpPr>
        <p:spPr>
          <a:xfrm>
            <a:off x="1713144" y="2333283"/>
            <a:ext cx="14943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语法糖</a:t>
            </a:r>
          </a:p>
        </p:txBody>
      </p:sp>
      <p:sp>
        <p:nvSpPr>
          <p:cNvPr id="4" name="TextBox 55">
            <a:extLst>
              <a:ext uri="{FF2B5EF4-FFF2-40B4-BE49-F238E27FC236}">
                <a16:creationId xmlns:a16="http://schemas.microsoft.com/office/drawing/2014/main" id="{33934EC0-CF23-C330-6677-8A71195E161F}"/>
              </a:ext>
            </a:extLst>
          </p:cNvPr>
          <p:cNvSpPr txBox="1"/>
          <p:nvPr/>
        </p:nvSpPr>
        <p:spPr>
          <a:xfrm>
            <a:off x="2334845" y="4992327"/>
            <a:ext cx="13274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模式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匹配</a:t>
            </a:r>
            <a:endParaRPr lang="en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TextBox 61">
            <a:extLst>
              <a:ext uri="{FF2B5EF4-FFF2-40B4-BE49-F238E27FC236}">
                <a16:creationId xmlns:a16="http://schemas.microsoft.com/office/drawing/2014/main" id="{A508609D-25EC-4143-AA4F-783BA968D094}"/>
              </a:ext>
            </a:extLst>
          </p:cNvPr>
          <p:cNvSpPr txBox="1"/>
          <p:nvPr/>
        </p:nvSpPr>
        <p:spPr>
          <a:xfrm>
            <a:off x="6403412" y="1993710"/>
            <a:ext cx="502086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if (animal </a:t>
            </a:r>
            <a:r>
              <a:rPr lang="en" altLang="zh-CN" sz="1600" dirty="0" err="1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instanceof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Cat </a:t>
            </a:r>
            <a:r>
              <a:rPr lang="en" altLang="zh-CN" sz="16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cat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 {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cat.miaow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();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} else if(animal </a:t>
            </a:r>
            <a:r>
              <a:rPr lang="en" altLang="zh-CN" sz="1600" dirty="0" err="1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instanceof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Dog </a:t>
            </a:r>
            <a:r>
              <a:rPr lang="en" altLang="zh-CN" sz="16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dog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 {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dog.bark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();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}</a:t>
            </a:r>
          </a:p>
          <a:p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r>
              <a:rPr lang="zh-CN" altLang="e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在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instance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of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后面可以直接定义一个对象，不再需要进行额外的一次强制类型转换</a:t>
            </a:r>
            <a:endParaRPr lang="zh-CN" altLang="en-US" sz="1600" dirty="0"/>
          </a:p>
          <a:p>
            <a:endParaRPr lang="zh-CN" altLang="en-US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28257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Freeform 10">
            <a:extLst>
              <a:ext uri="{FF2B5EF4-FFF2-40B4-BE49-F238E27FC236}">
                <a16:creationId xmlns:a16="http://schemas.microsoft.com/office/drawing/2014/main" id="{2B267AA2-C00B-436C-BCA3-AFDDFBA7BE43}"/>
              </a:ext>
            </a:extLst>
          </p:cNvPr>
          <p:cNvSpPr/>
          <p:nvPr/>
        </p:nvSpPr>
        <p:spPr>
          <a:xfrm>
            <a:off x="3065985" y="2523874"/>
            <a:ext cx="2781443" cy="2781443"/>
          </a:xfrm>
          <a:custGeom>
            <a:avLst/>
            <a:gdLst>
              <a:gd name="connsiteX0" fmla="*/ 2115406 w 2980266"/>
              <a:gd name="connsiteY0" fmla="*/ 475169 h 2980266"/>
              <a:gd name="connsiteX1" fmla="*/ 2347223 w 2980266"/>
              <a:gd name="connsiteY1" fmla="*/ 280641 h 2980266"/>
              <a:gd name="connsiteX2" fmla="*/ 2532418 w 2980266"/>
              <a:gd name="connsiteY2" fmla="*/ 436038 h 2980266"/>
              <a:gd name="connsiteX3" fmla="*/ 2381100 w 2980266"/>
              <a:gd name="connsiteY3" fmla="*/ 698113 h 2980266"/>
              <a:gd name="connsiteX4" fmla="*/ 2621526 w 2980266"/>
              <a:gd name="connsiteY4" fmla="*/ 1114543 h 2980266"/>
              <a:gd name="connsiteX5" fmla="*/ 2924149 w 2980266"/>
              <a:gd name="connsiteY5" fmla="*/ 1114535 h 2980266"/>
              <a:gd name="connsiteX6" fmla="*/ 2966129 w 2980266"/>
              <a:gd name="connsiteY6" fmla="*/ 1352617 h 2980266"/>
              <a:gd name="connsiteX7" fmla="*/ 2681754 w 2980266"/>
              <a:gd name="connsiteY7" fmla="*/ 1456113 h 2980266"/>
              <a:gd name="connsiteX8" fmla="*/ 2598255 w 2980266"/>
              <a:gd name="connsiteY8" fmla="*/ 1929659 h 2980266"/>
              <a:gd name="connsiteX9" fmla="*/ 2830082 w 2980266"/>
              <a:gd name="connsiteY9" fmla="*/ 2124176 h 2980266"/>
              <a:gd name="connsiteX10" fmla="*/ 2709205 w 2980266"/>
              <a:gd name="connsiteY10" fmla="*/ 2333542 h 2980266"/>
              <a:gd name="connsiteX11" fmla="*/ 2424835 w 2980266"/>
              <a:gd name="connsiteY11" fmla="*/ 2230031 h 2980266"/>
              <a:gd name="connsiteX12" fmla="*/ 2056481 w 2980266"/>
              <a:gd name="connsiteY12" fmla="*/ 2539116 h 2980266"/>
              <a:gd name="connsiteX13" fmla="*/ 2109039 w 2980266"/>
              <a:gd name="connsiteY13" fmla="*/ 2837141 h 2980266"/>
              <a:gd name="connsiteX14" fmla="*/ 1881863 w 2980266"/>
              <a:gd name="connsiteY14" fmla="*/ 2919826 h 2980266"/>
              <a:gd name="connsiteX15" fmla="*/ 1730559 w 2980266"/>
              <a:gd name="connsiteY15" fmla="*/ 2657743 h 2980266"/>
              <a:gd name="connsiteX16" fmla="*/ 1249707 w 2980266"/>
              <a:gd name="connsiteY16" fmla="*/ 2657743 h 2980266"/>
              <a:gd name="connsiteX17" fmla="*/ 1098403 w 2980266"/>
              <a:gd name="connsiteY17" fmla="*/ 2919826 h 2980266"/>
              <a:gd name="connsiteX18" fmla="*/ 871227 w 2980266"/>
              <a:gd name="connsiteY18" fmla="*/ 2837141 h 2980266"/>
              <a:gd name="connsiteX19" fmla="*/ 923785 w 2980266"/>
              <a:gd name="connsiteY19" fmla="*/ 2539117 h 2980266"/>
              <a:gd name="connsiteX20" fmla="*/ 555431 w 2980266"/>
              <a:gd name="connsiteY20" fmla="*/ 2230032 h 2980266"/>
              <a:gd name="connsiteX21" fmla="*/ 271061 w 2980266"/>
              <a:gd name="connsiteY21" fmla="*/ 2333542 h 2980266"/>
              <a:gd name="connsiteX22" fmla="*/ 150184 w 2980266"/>
              <a:gd name="connsiteY22" fmla="*/ 2124176 h 2980266"/>
              <a:gd name="connsiteX23" fmla="*/ 382011 w 2980266"/>
              <a:gd name="connsiteY23" fmla="*/ 1929660 h 2980266"/>
              <a:gd name="connsiteX24" fmla="*/ 298512 w 2980266"/>
              <a:gd name="connsiteY24" fmla="*/ 1456114 h 2980266"/>
              <a:gd name="connsiteX25" fmla="*/ 14137 w 2980266"/>
              <a:gd name="connsiteY25" fmla="*/ 1352617 h 2980266"/>
              <a:gd name="connsiteX26" fmla="*/ 56117 w 2980266"/>
              <a:gd name="connsiteY26" fmla="*/ 1114535 h 2980266"/>
              <a:gd name="connsiteX27" fmla="*/ 358740 w 2980266"/>
              <a:gd name="connsiteY27" fmla="*/ 1114543 h 2980266"/>
              <a:gd name="connsiteX28" fmla="*/ 599166 w 2980266"/>
              <a:gd name="connsiteY28" fmla="*/ 698113 h 2980266"/>
              <a:gd name="connsiteX29" fmla="*/ 447848 w 2980266"/>
              <a:gd name="connsiteY29" fmla="*/ 436038 h 2980266"/>
              <a:gd name="connsiteX30" fmla="*/ 633043 w 2980266"/>
              <a:gd name="connsiteY30" fmla="*/ 280641 h 2980266"/>
              <a:gd name="connsiteX31" fmla="*/ 864860 w 2980266"/>
              <a:gd name="connsiteY31" fmla="*/ 475169 h 2980266"/>
              <a:gd name="connsiteX32" fmla="*/ 1316713 w 2980266"/>
              <a:gd name="connsiteY32" fmla="*/ 310708 h 2980266"/>
              <a:gd name="connsiteX33" fmla="*/ 1369255 w 2980266"/>
              <a:gd name="connsiteY33" fmla="*/ 12681 h 2980266"/>
              <a:gd name="connsiteX34" fmla="*/ 1611011 w 2980266"/>
              <a:gd name="connsiteY34" fmla="*/ 12681 h 2980266"/>
              <a:gd name="connsiteX35" fmla="*/ 1663553 w 2980266"/>
              <a:gd name="connsiteY35" fmla="*/ 310708 h 2980266"/>
              <a:gd name="connsiteX36" fmla="*/ 2115406 w 2980266"/>
              <a:gd name="connsiteY36" fmla="*/ 475169 h 2980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980266" h="2980266">
                <a:moveTo>
                  <a:pt x="2115406" y="475169"/>
                </a:moveTo>
                <a:lnTo>
                  <a:pt x="2347223" y="280641"/>
                </a:lnTo>
                <a:lnTo>
                  <a:pt x="2532418" y="436038"/>
                </a:lnTo>
                <a:lnTo>
                  <a:pt x="2381100" y="698113"/>
                </a:lnTo>
                <a:cubicBezTo>
                  <a:pt x="2488696" y="819151"/>
                  <a:pt x="2570502" y="960843"/>
                  <a:pt x="2621526" y="1114543"/>
                </a:cubicBezTo>
                <a:lnTo>
                  <a:pt x="2924149" y="1114535"/>
                </a:lnTo>
                <a:lnTo>
                  <a:pt x="2966129" y="1352617"/>
                </a:lnTo>
                <a:lnTo>
                  <a:pt x="2681754" y="1456113"/>
                </a:lnTo>
                <a:cubicBezTo>
                  <a:pt x="2686376" y="1617995"/>
                  <a:pt x="2657965" y="1779121"/>
                  <a:pt x="2598255" y="1929659"/>
                </a:cubicBezTo>
                <a:lnTo>
                  <a:pt x="2830082" y="2124176"/>
                </a:lnTo>
                <a:lnTo>
                  <a:pt x="2709205" y="2333542"/>
                </a:lnTo>
                <a:lnTo>
                  <a:pt x="2424835" y="2230031"/>
                </a:lnTo>
                <a:cubicBezTo>
                  <a:pt x="2324320" y="2357010"/>
                  <a:pt x="2198986" y="2462178"/>
                  <a:pt x="2056481" y="2539116"/>
                </a:cubicBezTo>
                <a:lnTo>
                  <a:pt x="2109039" y="2837141"/>
                </a:lnTo>
                <a:lnTo>
                  <a:pt x="1881863" y="2919826"/>
                </a:lnTo>
                <a:lnTo>
                  <a:pt x="1730559" y="2657743"/>
                </a:lnTo>
                <a:cubicBezTo>
                  <a:pt x="1571939" y="2690405"/>
                  <a:pt x="1408327" y="2690405"/>
                  <a:pt x="1249707" y="2657743"/>
                </a:cubicBezTo>
                <a:lnTo>
                  <a:pt x="1098403" y="2919826"/>
                </a:lnTo>
                <a:lnTo>
                  <a:pt x="871227" y="2837141"/>
                </a:lnTo>
                <a:lnTo>
                  <a:pt x="923785" y="2539117"/>
                </a:lnTo>
                <a:cubicBezTo>
                  <a:pt x="781280" y="2462179"/>
                  <a:pt x="655947" y="2357011"/>
                  <a:pt x="555431" y="2230032"/>
                </a:cubicBezTo>
                <a:lnTo>
                  <a:pt x="271061" y="2333542"/>
                </a:lnTo>
                <a:lnTo>
                  <a:pt x="150184" y="2124176"/>
                </a:lnTo>
                <a:lnTo>
                  <a:pt x="382011" y="1929660"/>
                </a:lnTo>
                <a:cubicBezTo>
                  <a:pt x="322301" y="1779122"/>
                  <a:pt x="293890" y="1617995"/>
                  <a:pt x="298512" y="1456114"/>
                </a:cubicBezTo>
                <a:lnTo>
                  <a:pt x="14137" y="1352617"/>
                </a:lnTo>
                <a:lnTo>
                  <a:pt x="56117" y="1114535"/>
                </a:lnTo>
                <a:lnTo>
                  <a:pt x="358740" y="1114543"/>
                </a:lnTo>
                <a:cubicBezTo>
                  <a:pt x="409764" y="960843"/>
                  <a:pt x="491570" y="819151"/>
                  <a:pt x="599166" y="698113"/>
                </a:cubicBezTo>
                <a:lnTo>
                  <a:pt x="447848" y="436038"/>
                </a:lnTo>
                <a:lnTo>
                  <a:pt x="633043" y="280641"/>
                </a:lnTo>
                <a:lnTo>
                  <a:pt x="864860" y="475169"/>
                </a:lnTo>
                <a:cubicBezTo>
                  <a:pt x="1002743" y="390226"/>
                  <a:pt x="1156488" y="334267"/>
                  <a:pt x="1316713" y="310708"/>
                </a:cubicBezTo>
                <a:lnTo>
                  <a:pt x="1369255" y="12681"/>
                </a:lnTo>
                <a:lnTo>
                  <a:pt x="1611011" y="12681"/>
                </a:lnTo>
                <a:lnTo>
                  <a:pt x="1663553" y="310708"/>
                </a:lnTo>
                <a:cubicBezTo>
                  <a:pt x="1823778" y="334267"/>
                  <a:pt x="1977523" y="390226"/>
                  <a:pt x="2115406" y="475169"/>
                </a:cubicBezTo>
                <a:close/>
              </a:path>
            </a:pathLst>
          </a:custGeom>
          <a:solidFill>
            <a:srgbClr val="EB3F32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77" name="Freeform 11">
            <a:extLst>
              <a:ext uri="{FF2B5EF4-FFF2-40B4-BE49-F238E27FC236}">
                <a16:creationId xmlns:a16="http://schemas.microsoft.com/office/drawing/2014/main" id="{48C41EE9-CF8E-4C02-B4E9-9AD4FC90E776}"/>
              </a:ext>
            </a:extLst>
          </p:cNvPr>
          <p:cNvSpPr/>
          <p:nvPr/>
        </p:nvSpPr>
        <p:spPr>
          <a:xfrm>
            <a:off x="1448897" y="1552683"/>
            <a:ext cx="2022867" cy="2022867"/>
          </a:xfrm>
          <a:custGeom>
            <a:avLst/>
            <a:gdLst>
              <a:gd name="connsiteX0" fmla="*/ 1621800 w 2167466"/>
              <a:gd name="connsiteY0" fmla="*/ 548964 h 2167466"/>
              <a:gd name="connsiteX1" fmla="*/ 1941574 w 2167466"/>
              <a:gd name="connsiteY1" fmla="*/ 452590 h 2167466"/>
              <a:gd name="connsiteX2" fmla="*/ 2059240 w 2167466"/>
              <a:gd name="connsiteY2" fmla="*/ 656392 h 2167466"/>
              <a:gd name="connsiteX3" fmla="*/ 1815890 w 2167466"/>
              <a:gd name="connsiteY3" fmla="*/ 885138 h 2167466"/>
              <a:gd name="connsiteX4" fmla="*/ 1815890 w 2167466"/>
              <a:gd name="connsiteY4" fmla="*/ 1282328 h 2167466"/>
              <a:gd name="connsiteX5" fmla="*/ 2059240 w 2167466"/>
              <a:gd name="connsiteY5" fmla="*/ 1511074 h 2167466"/>
              <a:gd name="connsiteX6" fmla="*/ 1941574 w 2167466"/>
              <a:gd name="connsiteY6" fmla="*/ 1714876 h 2167466"/>
              <a:gd name="connsiteX7" fmla="*/ 1621800 w 2167466"/>
              <a:gd name="connsiteY7" fmla="*/ 1618502 h 2167466"/>
              <a:gd name="connsiteX8" fmla="*/ 1277823 w 2167466"/>
              <a:gd name="connsiteY8" fmla="*/ 1817097 h 2167466"/>
              <a:gd name="connsiteX9" fmla="*/ 1201398 w 2167466"/>
              <a:gd name="connsiteY9" fmla="*/ 2142217 h 2167466"/>
              <a:gd name="connsiteX10" fmla="*/ 966068 w 2167466"/>
              <a:gd name="connsiteY10" fmla="*/ 2142217 h 2167466"/>
              <a:gd name="connsiteX11" fmla="*/ 889643 w 2167466"/>
              <a:gd name="connsiteY11" fmla="*/ 1817097 h 2167466"/>
              <a:gd name="connsiteX12" fmla="*/ 545666 w 2167466"/>
              <a:gd name="connsiteY12" fmla="*/ 1618502 h 2167466"/>
              <a:gd name="connsiteX13" fmla="*/ 225892 w 2167466"/>
              <a:gd name="connsiteY13" fmla="*/ 1714876 h 2167466"/>
              <a:gd name="connsiteX14" fmla="*/ 108226 w 2167466"/>
              <a:gd name="connsiteY14" fmla="*/ 1511074 h 2167466"/>
              <a:gd name="connsiteX15" fmla="*/ 351576 w 2167466"/>
              <a:gd name="connsiteY15" fmla="*/ 1282328 h 2167466"/>
              <a:gd name="connsiteX16" fmla="*/ 351576 w 2167466"/>
              <a:gd name="connsiteY16" fmla="*/ 885138 h 2167466"/>
              <a:gd name="connsiteX17" fmla="*/ 108226 w 2167466"/>
              <a:gd name="connsiteY17" fmla="*/ 656392 h 2167466"/>
              <a:gd name="connsiteX18" fmla="*/ 225892 w 2167466"/>
              <a:gd name="connsiteY18" fmla="*/ 452590 h 2167466"/>
              <a:gd name="connsiteX19" fmla="*/ 545666 w 2167466"/>
              <a:gd name="connsiteY19" fmla="*/ 548964 h 2167466"/>
              <a:gd name="connsiteX20" fmla="*/ 889643 w 2167466"/>
              <a:gd name="connsiteY20" fmla="*/ 350369 h 2167466"/>
              <a:gd name="connsiteX21" fmla="*/ 966068 w 2167466"/>
              <a:gd name="connsiteY21" fmla="*/ 25249 h 2167466"/>
              <a:gd name="connsiteX22" fmla="*/ 1201398 w 2167466"/>
              <a:gd name="connsiteY22" fmla="*/ 25249 h 2167466"/>
              <a:gd name="connsiteX23" fmla="*/ 1277823 w 2167466"/>
              <a:gd name="connsiteY23" fmla="*/ 350369 h 2167466"/>
              <a:gd name="connsiteX24" fmla="*/ 1621800 w 2167466"/>
              <a:gd name="connsiteY24" fmla="*/ 548964 h 216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167466" h="2167466">
                <a:moveTo>
                  <a:pt x="1621800" y="548964"/>
                </a:moveTo>
                <a:lnTo>
                  <a:pt x="1941574" y="452590"/>
                </a:lnTo>
                <a:lnTo>
                  <a:pt x="2059240" y="656392"/>
                </a:lnTo>
                <a:lnTo>
                  <a:pt x="1815890" y="885138"/>
                </a:lnTo>
                <a:cubicBezTo>
                  <a:pt x="1851165" y="1015185"/>
                  <a:pt x="1851165" y="1152281"/>
                  <a:pt x="1815890" y="1282328"/>
                </a:cubicBezTo>
                <a:lnTo>
                  <a:pt x="2059240" y="1511074"/>
                </a:lnTo>
                <a:lnTo>
                  <a:pt x="1941574" y="1714876"/>
                </a:lnTo>
                <a:lnTo>
                  <a:pt x="1621800" y="1618502"/>
                </a:lnTo>
                <a:cubicBezTo>
                  <a:pt x="1526813" y="1714075"/>
                  <a:pt x="1408085" y="1782623"/>
                  <a:pt x="1277823" y="1817097"/>
                </a:cubicBezTo>
                <a:lnTo>
                  <a:pt x="1201398" y="2142217"/>
                </a:lnTo>
                <a:lnTo>
                  <a:pt x="966068" y="2142217"/>
                </a:lnTo>
                <a:lnTo>
                  <a:pt x="889643" y="1817097"/>
                </a:lnTo>
                <a:cubicBezTo>
                  <a:pt x="759381" y="1782622"/>
                  <a:pt x="640653" y="1714074"/>
                  <a:pt x="545666" y="1618502"/>
                </a:cubicBezTo>
                <a:lnTo>
                  <a:pt x="225892" y="1714876"/>
                </a:lnTo>
                <a:lnTo>
                  <a:pt x="108226" y="1511074"/>
                </a:lnTo>
                <a:lnTo>
                  <a:pt x="351576" y="1282328"/>
                </a:lnTo>
                <a:cubicBezTo>
                  <a:pt x="316301" y="1152281"/>
                  <a:pt x="316301" y="1015185"/>
                  <a:pt x="351576" y="885138"/>
                </a:cubicBezTo>
                <a:lnTo>
                  <a:pt x="108226" y="656392"/>
                </a:lnTo>
                <a:lnTo>
                  <a:pt x="225892" y="452590"/>
                </a:lnTo>
                <a:lnTo>
                  <a:pt x="545666" y="548964"/>
                </a:lnTo>
                <a:cubicBezTo>
                  <a:pt x="640653" y="453391"/>
                  <a:pt x="759381" y="384843"/>
                  <a:pt x="889643" y="350369"/>
                </a:cubicBezTo>
                <a:lnTo>
                  <a:pt x="966068" y="25249"/>
                </a:lnTo>
                <a:lnTo>
                  <a:pt x="1201398" y="25249"/>
                </a:lnTo>
                <a:lnTo>
                  <a:pt x="1277823" y="350369"/>
                </a:lnTo>
                <a:cubicBezTo>
                  <a:pt x="1408085" y="384844"/>
                  <a:pt x="1526813" y="453392"/>
                  <a:pt x="1621800" y="548964"/>
                </a:cubicBezTo>
                <a:close/>
              </a:path>
            </a:pathLst>
          </a:custGeom>
          <a:solidFill>
            <a:srgbClr val="FFC000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79" name="Freeform 12">
            <a:extLst>
              <a:ext uri="{FF2B5EF4-FFF2-40B4-BE49-F238E27FC236}">
                <a16:creationId xmlns:a16="http://schemas.microsoft.com/office/drawing/2014/main" id="{FE15481F-4D30-4E34-8FB4-2DC6364C4AB7}"/>
              </a:ext>
            </a:extLst>
          </p:cNvPr>
          <p:cNvSpPr/>
          <p:nvPr/>
        </p:nvSpPr>
        <p:spPr>
          <a:xfrm>
            <a:off x="2057400" y="4356150"/>
            <a:ext cx="1862101" cy="1765250"/>
          </a:xfrm>
          <a:custGeom>
            <a:avLst/>
            <a:gdLst>
              <a:gd name="connsiteX0" fmla="*/ 1589033 w 2123675"/>
              <a:gd name="connsiteY0" fmla="*/ 537873 h 2123675"/>
              <a:gd name="connsiteX1" fmla="*/ 1902347 w 2123675"/>
              <a:gd name="connsiteY1" fmla="*/ 443446 h 2123675"/>
              <a:gd name="connsiteX2" fmla="*/ 2017635 w 2123675"/>
              <a:gd name="connsiteY2" fmla="*/ 643130 h 2123675"/>
              <a:gd name="connsiteX3" fmla="*/ 1779202 w 2123675"/>
              <a:gd name="connsiteY3" fmla="*/ 867255 h 2123675"/>
              <a:gd name="connsiteX4" fmla="*/ 1779202 w 2123675"/>
              <a:gd name="connsiteY4" fmla="*/ 1256420 h 2123675"/>
              <a:gd name="connsiteX5" fmla="*/ 2017635 w 2123675"/>
              <a:gd name="connsiteY5" fmla="*/ 1480545 h 2123675"/>
              <a:gd name="connsiteX6" fmla="*/ 1902347 w 2123675"/>
              <a:gd name="connsiteY6" fmla="*/ 1680229 h 2123675"/>
              <a:gd name="connsiteX7" fmla="*/ 1589033 w 2123675"/>
              <a:gd name="connsiteY7" fmla="*/ 1585802 h 2123675"/>
              <a:gd name="connsiteX8" fmla="*/ 1252006 w 2123675"/>
              <a:gd name="connsiteY8" fmla="*/ 1780385 h 2123675"/>
              <a:gd name="connsiteX9" fmla="*/ 1177125 w 2123675"/>
              <a:gd name="connsiteY9" fmla="*/ 2098936 h 2123675"/>
              <a:gd name="connsiteX10" fmla="*/ 946550 w 2123675"/>
              <a:gd name="connsiteY10" fmla="*/ 2098936 h 2123675"/>
              <a:gd name="connsiteX11" fmla="*/ 871669 w 2123675"/>
              <a:gd name="connsiteY11" fmla="*/ 1780385 h 2123675"/>
              <a:gd name="connsiteX12" fmla="*/ 534642 w 2123675"/>
              <a:gd name="connsiteY12" fmla="*/ 1585802 h 2123675"/>
              <a:gd name="connsiteX13" fmla="*/ 221328 w 2123675"/>
              <a:gd name="connsiteY13" fmla="*/ 1680229 h 2123675"/>
              <a:gd name="connsiteX14" fmla="*/ 106040 w 2123675"/>
              <a:gd name="connsiteY14" fmla="*/ 1480545 h 2123675"/>
              <a:gd name="connsiteX15" fmla="*/ 344473 w 2123675"/>
              <a:gd name="connsiteY15" fmla="*/ 1256420 h 2123675"/>
              <a:gd name="connsiteX16" fmla="*/ 344473 w 2123675"/>
              <a:gd name="connsiteY16" fmla="*/ 867255 h 2123675"/>
              <a:gd name="connsiteX17" fmla="*/ 106040 w 2123675"/>
              <a:gd name="connsiteY17" fmla="*/ 643130 h 2123675"/>
              <a:gd name="connsiteX18" fmla="*/ 221328 w 2123675"/>
              <a:gd name="connsiteY18" fmla="*/ 443446 h 2123675"/>
              <a:gd name="connsiteX19" fmla="*/ 534642 w 2123675"/>
              <a:gd name="connsiteY19" fmla="*/ 537873 h 2123675"/>
              <a:gd name="connsiteX20" fmla="*/ 871669 w 2123675"/>
              <a:gd name="connsiteY20" fmla="*/ 343290 h 2123675"/>
              <a:gd name="connsiteX21" fmla="*/ 946550 w 2123675"/>
              <a:gd name="connsiteY21" fmla="*/ 24739 h 2123675"/>
              <a:gd name="connsiteX22" fmla="*/ 1177125 w 2123675"/>
              <a:gd name="connsiteY22" fmla="*/ 24739 h 2123675"/>
              <a:gd name="connsiteX23" fmla="*/ 1252006 w 2123675"/>
              <a:gd name="connsiteY23" fmla="*/ 343290 h 2123675"/>
              <a:gd name="connsiteX24" fmla="*/ 1589033 w 2123675"/>
              <a:gd name="connsiteY24" fmla="*/ 537873 h 212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123675" h="2123675">
                <a:moveTo>
                  <a:pt x="1366897" y="537190"/>
                </a:moveTo>
                <a:lnTo>
                  <a:pt x="1594045" y="396507"/>
                </a:lnTo>
                <a:lnTo>
                  <a:pt x="1727168" y="529630"/>
                </a:lnTo>
                <a:lnTo>
                  <a:pt x="1586485" y="756778"/>
                </a:lnTo>
                <a:cubicBezTo>
                  <a:pt x="1640670" y="849967"/>
                  <a:pt x="1669056" y="955907"/>
                  <a:pt x="1668725" y="1063703"/>
                </a:cubicBezTo>
                <a:lnTo>
                  <a:pt x="1904134" y="1190078"/>
                </a:lnTo>
                <a:lnTo>
                  <a:pt x="1855408" y="1371927"/>
                </a:lnTo>
                <a:lnTo>
                  <a:pt x="1588350" y="1363666"/>
                </a:lnTo>
                <a:cubicBezTo>
                  <a:pt x="1534739" y="1457186"/>
                  <a:pt x="1457186" y="1534739"/>
                  <a:pt x="1363666" y="1588351"/>
                </a:cubicBezTo>
                <a:lnTo>
                  <a:pt x="1371926" y="1855408"/>
                </a:lnTo>
                <a:lnTo>
                  <a:pt x="1190078" y="1904134"/>
                </a:lnTo>
                <a:lnTo>
                  <a:pt x="1063703" y="1668725"/>
                </a:lnTo>
                <a:cubicBezTo>
                  <a:pt x="955907" y="1669057"/>
                  <a:pt x="849967" y="1640670"/>
                  <a:pt x="756778" y="1586485"/>
                </a:cubicBezTo>
                <a:lnTo>
                  <a:pt x="529630" y="1727168"/>
                </a:lnTo>
                <a:lnTo>
                  <a:pt x="396507" y="1594045"/>
                </a:lnTo>
                <a:lnTo>
                  <a:pt x="537190" y="1366897"/>
                </a:lnTo>
                <a:cubicBezTo>
                  <a:pt x="483005" y="1273708"/>
                  <a:pt x="454619" y="1167768"/>
                  <a:pt x="454950" y="1059972"/>
                </a:cubicBezTo>
                <a:lnTo>
                  <a:pt x="219541" y="933597"/>
                </a:lnTo>
                <a:lnTo>
                  <a:pt x="268267" y="751748"/>
                </a:lnTo>
                <a:lnTo>
                  <a:pt x="535325" y="760009"/>
                </a:lnTo>
                <a:cubicBezTo>
                  <a:pt x="588936" y="666489"/>
                  <a:pt x="666489" y="588936"/>
                  <a:pt x="760009" y="535324"/>
                </a:cubicBezTo>
                <a:lnTo>
                  <a:pt x="751749" y="268267"/>
                </a:lnTo>
                <a:lnTo>
                  <a:pt x="933597" y="219541"/>
                </a:lnTo>
                <a:lnTo>
                  <a:pt x="1059972" y="454950"/>
                </a:lnTo>
                <a:cubicBezTo>
                  <a:pt x="1167768" y="454618"/>
                  <a:pt x="1273708" y="483005"/>
                  <a:pt x="1366897" y="537190"/>
                </a:cubicBezTo>
                <a:close/>
              </a:path>
            </a:pathLst>
          </a:custGeom>
          <a:solidFill>
            <a:srgbClr val="0070C0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84" name="TextBox 55">
            <a:extLst>
              <a:ext uri="{FF2B5EF4-FFF2-40B4-BE49-F238E27FC236}">
                <a16:creationId xmlns:a16="http://schemas.microsoft.com/office/drawing/2014/main" id="{9C9AB451-FA7F-4A3D-ABF4-ED4C570CE288}"/>
              </a:ext>
            </a:extLst>
          </p:cNvPr>
          <p:cNvSpPr txBox="1"/>
          <p:nvPr/>
        </p:nvSpPr>
        <p:spPr>
          <a:xfrm>
            <a:off x="3787744" y="3748037"/>
            <a:ext cx="1494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封闭类</a:t>
            </a:r>
            <a:endParaRPr lang="en" altLang="zh-CN" sz="2400" b="1" dirty="0"/>
          </a:p>
          <a:p>
            <a:pPr algn="ctr"/>
            <a:endParaRPr lang="zh-CN" altLang="en-US" sz="24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0CB905F-0F19-4D47-ABA3-3E81B79ADD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9099" y="4232518"/>
            <a:ext cx="5181162" cy="3310646"/>
          </a:xfrm>
          <a:prstGeom prst="rect">
            <a:avLst/>
          </a:prstGeom>
        </p:spPr>
      </p:pic>
      <p:pic>
        <p:nvPicPr>
          <p:cNvPr id="95" name="图片 94">
            <a:extLst>
              <a:ext uri="{FF2B5EF4-FFF2-40B4-BE49-F238E27FC236}">
                <a16:creationId xmlns:a16="http://schemas.microsoft.com/office/drawing/2014/main" id="{F862F246-B754-4542-9CF6-C9F98FAA4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82609" y="-886069"/>
            <a:ext cx="5181162" cy="3310646"/>
          </a:xfrm>
          <a:prstGeom prst="rect">
            <a:avLst/>
          </a:prstGeom>
        </p:spPr>
      </p:pic>
      <p:grpSp>
        <p:nvGrpSpPr>
          <p:cNvPr id="21" name="组合 55">
            <a:extLst>
              <a:ext uri="{FF2B5EF4-FFF2-40B4-BE49-F238E27FC236}">
                <a16:creationId xmlns:a16="http://schemas.microsoft.com/office/drawing/2014/main" id="{9A75791D-66DA-4F9B-ADD1-3552593E05D4}"/>
              </a:ext>
            </a:extLst>
          </p:cNvPr>
          <p:cNvGrpSpPr/>
          <p:nvPr/>
        </p:nvGrpSpPr>
        <p:grpSpPr bwMode="auto">
          <a:xfrm>
            <a:off x="4193818" y="177245"/>
            <a:ext cx="3573065" cy="696471"/>
            <a:chOff x="3791743" y="5346472"/>
            <a:chExt cx="5833187" cy="1152803"/>
          </a:xfrm>
          <a:effectLst/>
        </p:grpSpPr>
        <p:sp>
          <p:nvSpPr>
            <p:cNvPr id="22" name="任意多边形 166">
              <a:extLst>
                <a:ext uri="{FF2B5EF4-FFF2-40B4-BE49-F238E27FC236}">
                  <a16:creationId xmlns:a16="http://schemas.microsoft.com/office/drawing/2014/main" id="{41FD1E90-42F3-4678-97BA-467921B0BD87}"/>
                </a:ext>
              </a:extLst>
            </p:cNvPr>
            <p:cNvSpPr/>
            <p:nvPr/>
          </p:nvSpPr>
          <p:spPr>
            <a:xfrm>
              <a:off x="3791743" y="5347083"/>
              <a:ext cx="5833187" cy="1152192"/>
            </a:xfrm>
            <a:custGeom>
              <a:avLst/>
              <a:gdLst>
                <a:gd name="connsiteX0" fmla="*/ 619854 w 5832648"/>
                <a:gd name="connsiteY0" fmla="*/ 172234 h 1152128"/>
                <a:gd name="connsiteX1" fmla="*/ 247759 w 5832648"/>
                <a:gd name="connsiteY1" fmla="*/ 418875 h 1152128"/>
                <a:gd name="connsiteX2" fmla="*/ 216024 w 5832648"/>
                <a:gd name="connsiteY2" fmla="*/ 576064 h 1152128"/>
                <a:gd name="connsiteX3" fmla="*/ 216024 w 5832648"/>
                <a:gd name="connsiteY3" fmla="*/ 576063 h 1152128"/>
                <a:gd name="connsiteX4" fmla="*/ 216024 w 5832648"/>
                <a:gd name="connsiteY4" fmla="*/ 576064 h 1152128"/>
                <a:gd name="connsiteX5" fmla="*/ 216024 w 5832648"/>
                <a:gd name="connsiteY5" fmla="*/ 576064 h 1152128"/>
                <a:gd name="connsiteX6" fmla="*/ 247759 w 5832648"/>
                <a:gd name="connsiteY6" fmla="*/ 733252 h 1152128"/>
                <a:gd name="connsiteX7" fmla="*/ 619854 w 5832648"/>
                <a:gd name="connsiteY7" fmla="*/ 979893 h 1152128"/>
                <a:gd name="connsiteX8" fmla="*/ 5212794 w 5832648"/>
                <a:gd name="connsiteY8" fmla="*/ 979894 h 1152128"/>
                <a:gd name="connsiteX9" fmla="*/ 5616624 w 5832648"/>
                <a:gd name="connsiteY9" fmla="*/ 576064 h 1152128"/>
                <a:gd name="connsiteX10" fmla="*/ 5616625 w 5832648"/>
                <a:gd name="connsiteY10" fmla="*/ 576064 h 1152128"/>
                <a:gd name="connsiteX11" fmla="*/ 5212795 w 5832648"/>
                <a:gd name="connsiteY11" fmla="*/ 172234 h 1152128"/>
                <a:gd name="connsiteX12" fmla="*/ 576064 w 5832648"/>
                <a:gd name="connsiteY12" fmla="*/ 0 h 1152128"/>
                <a:gd name="connsiteX13" fmla="*/ 5256584 w 5832648"/>
                <a:gd name="connsiteY13" fmla="*/ 0 h 1152128"/>
                <a:gd name="connsiteX14" fmla="*/ 5832648 w 5832648"/>
                <a:gd name="connsiteY14" fmla="*/ 576064 h 1152128"/>
                <a:gd name="connsiteX15" fmla="*/ 5256584 w 5832648"/>
                <a:gd name="connsiteY15" fmla="*/ 1152128 h 1152128"/>
                <a:gd name="connsiteX16" fmla="*/ 576064 w 5832648"/>
                <a:gd name="connsiteY16" fmla="*/ 1152128 h 1152128"/>
                <a:gd name="connsiteX17" fmla="*/ 0 w 5832648"/>
                <a:gd name="connsiteY17" fmla="*/ 576064 h 1152128"/>
                <a:gd name="connsiteX18" fmla="*/ 576064 w 5832648"/>
                <a:gd name="connsiteY18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32648" h="1152128">
                  <a:moveTo>
                    <a:pt x="619854" y="172234"/>
                  </a:moveTo>
                  <a:cubicBezTo>
                    <a:pt x="452583" y="172234"/>
                    <a:pt x="309064" y="273935"/>
                    <a:pt x="247759" y="418875"/>
                  </a:cubicBezTo>
                  <a:lnTo>
                    <a:pt x="216024" y="576064"/>
                  </a:lnTo>
                  <a:lnTo>
                    <a:pt x="216024" y="576063"/>
                  </a:lnTo>
                  <a:lnTo>
                    <a:pt x="216024" y="576064"/>
                  </a:lnTo>
                  <a:lnTo>
                    <a:pt x="216024" y="576064"/>
                  </a:lnTo>
                  <a:lnTo>
                    <a:pt x="247759" y="733252"/>
                  </a:lnTo>
                  <a:cubicBezTo>
                    <a:pt x="309064" y="878193"/>
                    <a:pt x="452583" y="979893"/>
                    <a:pt x="619854" y="979893"/>
                  </a:cubicBezTo>
                  <a:lnTo>
                    <a:pt x="5212794" y="979894"/>
                  </a:lnTo>
                  <a:cubicBezTo>
                    <a:pt x="5435823" y="979894"/>
                    <a:pt x="5616624" y="799093"/>
                    <a:pt x="5616624" y="576064"/>
                  </a:cubicBezTo>
                  <a:lnTo>
                    <a:pt x="5616625" y="576064"/>
                  </a:lnTo>
                  <a:cubicBezTo>
                    <a:pt x="5616625" y="353035"/>
                    <a:pt x="5435824" y="172234"/>
                    <a:pt x="5212795" y="172234"/>
                  </a:cubicBezTo>
                  <a:close/>
                  <a:moveTo>
                    <a:pt x="576064" y="0"/>
                  </a:moveTo>
                  <a:lnTo>
                    <a:pt x="5256584" y="0"/>
                  </a:lnTo>
                  <a:cubicBezTo>
                    <a:pt x="5574735" y="0"/>
                    <a:pt x="5832648" y="257913"/>
                    <a:pt x="5832648" y="576064"/>
                  </a:cubicBezTo>
                  <a:cubicBezTo>
                    <a:pt x="5832648" y="894215"/>
                    <a:pt x="5574735" y="1152128"/>
                    <a:pt x="5256584" y="1152128"/>
                  </a:cubicBezTo>
                  <a:lnTo>
                    <a:pt x="576064" y="1152128"/>
                  </a:lnTo>
                  <a:cubicBezTo>
                    <a:pt x="257913" y="1152128"/>
                    <a:pt x="0" y="894215"/>
                    <a:pt x="0" y="576064"/>
                  </a:cubicBezTo>
                  <a:cubicBezTo>
                    <a:pt x="0" y="257913"/>
                    <a:pt x="257913" y="0"/>
                    <a:pt x="5760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 dirty="0">
                <a:cs typeface="+mn-ea"/>
                <a:sym typeface="+mn-lt"/>
              </a:endParaRPr>
            </a:p>
          </p:txBody>
        </p:sp>
        <p:sp>
          <p:nvSpPr>
            <p:cNvPr id="23" name="圆角矩形 165">
              <a:extLst>
                <a:ext uri="{FF2B5EF4-FFF2-40B4-BE49-F238E27FC236}">
                  <a16:creationId xmlns:a16="http://schemas.microsoft.com/office/drawing/2014/main" id="{99B95D86-4D78-49C9-A23F-E79B043132C4}"/>
                </a:ext>
              </a:extLst>
            </p:cNvPr>
            <p:cNvSpPr/>
            <p:nvPr/>
          </p:nvSpPr>
          <p:spPr>
            <a:xfrm>
              <a:off x="4007769" y="5518706"/>
              <a:ext cx="5400600" cy="8076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gradFill flip="none" rotWithShape="1">
                <a:gsLst>
                  <a:gs pos="100000">
                    <a:schemeClr val="bg1"/>
                  </a:gs>
                  <a:gs pos="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dist"/>
              <a:r>
                <a:rPr lang="zh-CN" altLang="en-US" b="1" dirty="0">
                  <a:solidFill>
                    <a:srgbClr val="EB3F3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新版特性</a:t>
              </a:r>
            </a:p>
          </p:txBody>
        </p:sp>
        <p:sp>
          <p:nvSpPr>
            <p:cNvPr id="24" name="圆角矩形 167">
              <a:extLst>
                <a:ext uri="{FF2B5EF4-FFF2-40B4-BE49-F238E27FC236}">
                  <a16:creationId xmlns:a16="http://schemas.microsoft.com/office/drawing/2014/main" id="{81E9A0E2-EA64-4C68-B0C0-FC7FE020A28A}"/>
                </a:ext>
              </a:extLst>
            </p:cNvPr>
            <p:cNvSpPr/>
            <p:nvPr/>
          </p:nvSpPr>
          <p:spPr>
            <a:xfrm>
              <a:off x="3791744" y="5346472"/>
              <a:ext cx="5832649" cy="1152127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>
                <a:cs typeface="+mn-ea"/>
                <a:sym typeface="+mn-lt"/>
              </a:endParaRPr>
            </a:p>
          </p:txBody>
        </p:sp>
      </p:grpSp>
      <p:sp>
        <p:nvSpPr>
          <p:cNvPr id="2" name="TextBox 55">
            <a:extLst>
              <a:ext uri="{FF2B5EF4-FFF2-40B4-BE49-F238E27FC236}">
                <a16:creationId xmlns:a16="http://schemas.microsoft.com/office/drawing/2014/main" id="{FBB91687-7AB4-5A91-98C4-DEB3253FA8B4}"/>
              </a:ext>
            </a:extLst>
          </p:cNvPr>
          <p:cNvSpPr txBox="1"/>
          <p:nvPr/>
        </p:nvSpPr>
        <p:spPr>
          <a:xfrm>
            <a:off x="1713144" y="2333283"/>
            <a:ext cx="14943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类型约束</a:t>
            </a:r>
          </a:p>
        </p:txBody>
      </p:sp>
      <p:sp>
        <p:nvSpPr>
          <p:cNvPr id="4" name="TextBox 55">
            <a:extLst>
              <a:ext uri="{FF2B5EF4-FFF2-40B4-BE49-F238E27FC236}">
                <a16:creationId xmlns:a16="http://schemas.microsoft.com/office/drawing/2014/main" id="{33934EC0-CF23-C330-6677-8A71195E161F}"/>
              </a:ext>
            </a:extLst>
          </p:cNvPr>
          <p:cNvSpPr txBox="1"/>
          <p:nvPr/>
        </p:nvSpPr>
        <p:spPr>
          <a:xfrm>
            <a:off x="2334845" y="4992327"/>
            <a:ext cx="13274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sealed</a:t>
            </a:r>
          </a:p>
          <a:p>
            <a:pPr algn="ctr"/>
            <a:endParaRPr lang="en" altLang="zh-CN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24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TextBox 61">
            <a:extLst>
              <a:ext uri="{FF2B5EF4-FFF2-40B4-BE49-F238E27FC236}">
                <a16:creationId xmlns:a16="http://schemas.microsoft.com/office/drawing/2014/main" id="{A508609D-25EC-4143-AA4F-783BA968D094}"/>
              </a:ext>
            </a:extLst>
          </p:cNvPr>
          <p:cNvSpPr txBox="1"/>
          <p:nvPr/>
        </p:nvSpPr>
        <p:spPr>
          <a:xfrm>
            <a:off x="6403412" y="1993710"/>
            <a:ext cx="502086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public </a:t>
            </a:r>
            <a:r>
              <a:rPr lang="en" altLang="zh-CN" sz="16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sealed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interface Service permits Car, Truck {}</a:t>
            </a:r>
          </a:p>
          <a:p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以上代码定义了一个密闭接口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Service</a:t>
            </a:r>
            <a:r>
              <a:rPr lang="zh-CN" altLang="e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，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它规定只能被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Car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和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Truck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两个类实现。</a:t>
            </a:r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与接口类似，我们可以通过使用相同的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sealed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修饰符来定义密闭类</a:t>
            </a:r>
          </a:p>
          <a:p>
            <a:endParaRPr lang="zh-CN" altLang="en-US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public abstract </a:t>
            </a:r>
            <a:r>
              <a:rPr lang="en-US" altLang="zh-CN" sz="16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sealed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class Vehicle permits Car, Truck {}</a:t>
            </a:r>
          </a:p>
          <a:p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通过密闭特性，我们定义出来的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Vehicle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类只能被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Car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和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Truck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继承。</a:t>
            </a:r>
          </a:p>
          <a:p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endParaRPr lang="zh-CN" altLang="en-US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87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Freeform 10">
            <a:extLst>
              <a:ext uri="{FF2B5EF4-FFF2-40B4-BE49-F238E27FC236}">
                <a16:creationId xmlns:a16="http://schemas.microsoft.com/office/drawing/2014/main" id="{2B267AA2-C00B-436C-BCA3-AFDDFBA7BE43}"/>
              </a:ext>
            </a:extLst>
          </p:cNvPr>
          <p:cNvSpPr/>
          <p:nvPr/>
        </p:nvSpPr>
        <p:spPr>
          <a:xfrm>
            <a:off x="3065985" y="2523874"/>
            <a:ext cx="2781443" cy="2781443"/>
          </a:xfrm>
          <a:custGeom>
            <a:avLst/>
            <a:gdLst>
              <a:gd name="connsiteX0" fmla="*/ 2115406 w 2980266"/>
              <a:gd name="connsiteY0" fmla="*/ 475169 h 2980266"/>
              <a:gd name="connsiteX1" fmla="*/ 2347223 w 2980266"/>
              <a:gd name="connsiteY1" fmla="*/ 280641 h 2980266"/>
              <a:gd name="connsiteX2" fmla="*/ 2532418 w 2980266"/>
              <a:gd name="connsiteY2" fmla="*/ 436038 h 2980266"/>
              <a:gd name="connsiteX3" fmla="*/ 2381100 w 2980266"/>
              <a:gd name="connsiteY3" fmla="*/ 698113 h 2980266"/>
              <a:gd name="connsiteX4" fmla="*/ 2621526 w 2980266"/>
              <a:gd name="connsiteY4" fmla="*/ 1114543 h 2980266"/>
              <a:gd name="connsiteX5" fmla="*/ 2924149 w 2980266"/>
              <a:gd name="connsiteY5" fmla="*/ 1114535 h 2980266"/>
              <a:gd name="connsiteX6" fmla="*/ 2966129 w 2980266"/>
              <a:gd name="connsiteY6" fmla="*/ 1352617 h 2980266"/>
              <a:gd name="connsiteX7" fmla="*/ 2681754 w 2980266"/>
              <a:gd name="connsiteY7" fmla="*/ 1456113 h 2980266"/>
              <a:gd name="connsiteX8" fmla="*/ 2598255 w 2980266"/>
              <a:gd name="connsiteY8" fmla="*/ 1929659 h 2980266"/>
              <a:gd name="connsiteX9" fmla="*/ 2830082 w 2980266"/>
              <a:gd name="connsiteY9" fmla="*/ 2124176 h 2980266"/>
              <a:gd name="connsiteX10" fmla="*/ 2709205 w 2980266"/>
              <a:gd name="connsiteY10" fmla="*/ 2333542 h 2980266"/>
              <a:gd name="connsiteX11" fmla="*/ 2424835 w 2980266"/>
              <a:gd name="connsiteY11" fmla="*/ 2230031 h 2980266"/>
              <a:gd name="connsiteX12" fmla="*/ 2056481 w 2980266"/>
              <a:gd name="connsiteY12" fmla="*/ 2539116 h 2980266"/>
              <a:gd name="connsiteX13" fmla="*/ 2109039 w 2980266"/>
              <a:gd name="connsiteY13" fmla="*/ 2837141 h 2980266"/>
              <a:gd name="connsiteX14" fmla="*/ 1881863 w 2980266"/>
              <a:gd name="connsiteY14" fmla="*/ 2919826 h 2980266"/>
              <a:gd name="connsiteX15" fmla="*/ 1730559 w 2980266"/>
              <a:gd name="connsiteY15" fmla="*/ 2657743 h 2980266"/>
              <a:gd name="connsiteX16" fmla="*/ 1249707 w 2980266"/>
              <a:gd name="connsiteY16" fmla="*/ 2657743 h 2980266"/>
              <a:gd name="connsiteX17" fmla="*/ 1098403 w 2980266"/>
              <a:gd name="connsiteY17" fmla="*/ 2919826 h 2980266"/>
              <a:gd name="connsiteX18" fmla="*/ 871227 w 2980266"/>
              <a:gd name="connsiteY18" fmla="*/ 2837141 h 2980266"/>
              <a:gd name="connsiteX19" fmla="*/ 923785 w 2980266"/>
              <a:gd name="connsiteY19" fmla="*/ 2539117 h 2980266"/>
              <a:gd name="connsiteX20" fmla="*/ 555431 w 2980266"/>
              <a:gd name="connsiteY20" fmla="*/ 2230032 h 2980266"/>
              <a:gd name="connsiteX21" fmla="*/ 271061 w 2980266"/>
              <a:gd name="connsiteY21" fmla="*/ 2333542 h 2980266"/>
              <a:gd name="connsiteX22" fmla="*/ 150184 w 2980266"/>
              <a:gd name="connsiteY22" fmla="*/ 2124176 h 2980266"/>
              <a:gd name="connsiteX23" fmla="*/ 382011 w 2980266"/>
              <a:gd name="connsiteY23" fmla="*/ 1929660 h 2980266"/>
              <a:gd name="connsiteX24" fmla="*/ 298512 w 2980266"/>
              <a:gd name="connsiteY24" fmla="*/ 1456114 h 2980266"/>
              <a:gd name="connsiteX25" fmla="*/ 14137 w 2980266"/>
              <a:gd name="connsiteY25" fmla="*/ 1352617 h 2980266"/>
              <a:gd name="connsiteX26" fmla="*/ 56117 w 2980266"/>
              <a:gd name="connsiteY26" fmla="*/ 1114535 h 2980266"/>
              <a:gd name="connsiteX27" fmla="*/ 358740 w 2980266"/>
              <a:gd name="connsiteY27" fmla="*/ 1114543 h 2980266"/>
              <a:gd name="connsiteX28" fmla="*/ 599166 w 2980266"/>
              <a:gd name="connsiteY28" fmla="*/ 698113 h 2980266"/>
              <a:gd name="connsiteX29" fmla="*/ 447848 w 2980266"/>
              <a:gd name="connsiteY29" fmla="*/ 436038 h 2980266"/>
              <a:gd name="connsiteX30" fmla="*/ 633043 w 2980266"/>
              <a:gd name="connsiteY30" fmla="*/ 280641 h 2980266"/>
              <a:gd name="connsiteX31" fmla="*/ 864860 w 2980266"/>
              <a:gd name="connsiteY31" fmla="*/ 475169 h 2980266"/>
              <a:gd name="connsiteX32" fmla="*/ 1316713 w 2980266"/>
              <a:gd name="connsiteY32" fmla="*/ 310708 h 2980266"/>
              <a:gd name="connsiteX33" fmla="*/ 1369255 w 2980266"/>
              <a:gd name="connsiteY33" fmla="*/ 12681 h 2980266"/>
              <a:gd name="connsiteX34" fmla="*/ 1611011 w 2980266"/>
              <a:gd name="connsiteY34" fmla="*/ 12681 h 2980266"/>
              <a:gd name="connsiteX35" fmla="*/ 1663553 w 2980266"/>
              <a:gd name="connsiteY35" fmla="*/ 310708 h 2980266"/>
              <a:gd name="connsiteX36" fmla="*/ 2115406 w 2980266"/>
              <a:gd name="connsiteY36" fmla="*/ 475169 h 2980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980266" h="2980266">
                <a:moveTo>
                  <a:pt x="2115406" y="475169"/>
                </a:moveTo>
                <a:lnTo>
                  <a:pt x="2347223" y="280641"/>
                </a:lnTo>
                <a:lnTo>
                  <a:pt x="2532418" y="436038"/>
                </a:lnTo>
                <a:lnTo>
                  <a:pt x="2381100" y="698113"/>
                </a:lnTo>
                <a:cubicBezTo>
                  <a:pt x="2488696" y="819151"/>
                  <a:pt x="2570502" y="960843"/>
                  <a:pt x="2621526" y="1114543"/>
                </a:cubicBezTo>
                <a:lnTo>
                  <a:pt x="2924149" y="1114535"/>
                </a:lnTo>
                <a:lnTo>
                  <a:pt x="2966129" y="1352617"/>
                </a:lnTo>
                <a:lnTo>
                  <a:pt x="2681754" y="1456113"/>
                </a:lnTo>
                <a:cubicBezTo>
                  <a:pt x="2686376" y="1617995"/>
                  <a:pt x="2657965" y="1779121"/>
                  <a:pt x="2598255" y="1929659"/>
                </a:cubicBezTo>
                <a:lnTo>
                  <a:pt x="2830082" y="2124176"/>
                </a:lnTo>
                <a:lnTo>
                  <a:pt x="2709205" y="2333542"/>
                </a:lnTo>
                <a:lnTo>
                  <a:pt x="2424835" y="2230031"/>
                </a:lnTo>
                <a:cubicBezTo>
                  <a:pt x="2324320" y="2357010"/>
                  <a:pt x="2198986" y="2462178"/>
                  <a:pt x="2056481" y="2539116"/>
                </a:cubicBezTo>
                <a:lnTo>
                  <a:pt x="2109039" y="2837141"/>
                </a:lnTo>
                <a:lnTo>
                  <a:pt x="1881863" y="2919826"/>
                </a:lnTo>
                <a:lnTo>
                  <a:pt x="1730559" y="2657743"/>
                </a:lnTo>
                <a:cubicBezTo>
                  <a:pt x="1571939" y="2690405"/>
                  <a:pt x="1408327" y="2690405"/>
                  <a:pt x="1249707" y="2657743"/>
                </a:cubicBezTo>
                <a:lnTo>
                  <a:pt x="1098403" y="2919826"/>
                </a:lnTo>
                <a:lnTo>
                  <a:pt x="871227" y="2837141"/>
                </a:lnTo>
                <a:lnTo>
                  <a:pt x="923785" y="2539117"/>
                </a:lnTo>
                <a:cubicBezTo>
                  <a:pt x="781280" y="2462179"/>
                  <a:pt x="655947" y="2357011"/>
                  <a:pt x="555431" y="2230032"/>
                </a:cubicBezTo>
                <a:lnTo>
                  <a:pt x="271061" y="2333542"/>
                </a:lnTo>
                <a:lnTo>
                  <a:pt x="150184" y="2124176"/>
                </a:lnTo>
                <a:lnTo>
                  <a:pt x="382011" y="1929660"/>
                </a:lnTo>
                <a:cubicBezTo>
                  <a:pt x="322301" y="1779122"/>
                  <a:pt x="293890" y="1617995"/>
                  <a:pt x="298512" y="1456114"/>
                </a:cubicBezTo>
                <a:lnTo>
                  <a:pt x="14137" y="1352617"/>
                </a:lnTo>
                <a:lnTo>
                  <a:pt x="56117" y="1114535"/>
                </a:lnTo>
                <a:lnTo>
                  <a:pt x="358740" y="1114543"/>
                </a:lnTo>
                <a:cubicBezTo>
                  <a:pt x="409764" y="960843"/>
                  <a:pt x="491570" y="819151"/>
                  <a:pt x="599166" y="698113"/>
                </a:cubicBezTo>
                <a:lnTo>
                  <a:pt x="447848" y="436038"/>
                </a:lnTo>
                <a:lnTo>
                  <a:pt x="633043" y="280641"/>
                </a:lnTo>
                <a:lnTo>
                  <a:pt x="864860" y="475169"/>
                </a:lnTo>
                <a:cubicBezTo>
                  <a:pt x="1002743" y="390226"/>
                  <a:pt x="1156488" y="334267"/>
                  <a:pt x="1316713" y="310708"/>
                </a:cubicBezTo>
                <a:lnTo>
                  <a:pt x="1369255" y="12681"/>
                </a:lnTo>
                <a:lnTo>
                  <a:pt x="1611011" y="12681"/>
                </a:lnTo>
                <a:lnTo>
                  <a:pt x="1663553" y="310708"/>
                </a:lnTo>
                <a:cubicBezTo>
                  <a:pt x="1823778" y="334267"/>
                  <a:pt x="1977523" y="390226"/>
                  <a:pt x="2115406" y="475169"/>
                </a:cubicBezTo>
                <a:close/>
              </a:path>
            </a:pathLst>
          </a:custGeom>
          <a:solidFill>
            <a:srgbClr val="EB3F32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77" name="Freeform 11">
            <a:extLst>
              <a:ext uri="{FF2B5EF4-FFF2-40B4-BE49-F238E27FC236}">
                <a16:creationId xmlns:a16="http://schemas.microsoft.com/office/drawing/2014/main" id="{48C41EE9-CF8E-4C02-B4E9-9AD4FC90E776}"/>
              </a:ext>
            </a:extLst>
          </p:cNvPr>
          <p:cNvSpPr/>
          <p:nvPr/>
        </p:nvSpPr>
        <p:spPr>
          <a:xfrm>
            <a:off x="1448897" y="1552683"/>
            <a:ext cx="2022867" cy="2022867"/>
          </a:xfrm>
          <a:custGeom>
            <a:avLst/>
            <a:gdLst>
              <a:gd name="connsiteX0" fmla="*/ 1621800 w 2167466"/>
              <a:gd name="connsiteY0" fmla="*/ 548964 h 2167466"/>
              <a:gd name="connsiteX1" fmla="*/ 1941574 w 2167466"/>
              <a:gd name="connsiteY1" fmla="*/ 452590 h 2167466"/>
              <a:gd name="connsiteX2" fmla="*/ 2059240 w 2167466"/>
              <a:gd name="connsiteY2" fmla="*/ 656392 h 2167466"/>
              <a:gd name="connsiteX3" fmla="*/ 1815890 w 2167466"/>
              <a:gd name="connsiteY3" fmla="*/ 885138 h 2167466"/>
              <a:gd name="connsiteX4" fmla="*/ 1815890 w 2167466"/>
              <a:gd name="connsiteY4" fmla="*/ 1282328 h 2167466"/>
              <a:gd name="connsiteX5" fmla="*/ 2059240 w 2167466"/>
              <a:gd name="connsiteY5" fmla="*/ 1511074 h 2167466"/>
              <a:gd name="connsiteX6" fmla="*/ 1941574 w 2167466"/>
              <a:gd name="connsiteY6" fmla="*/ 1714876 h 2167466"/>
              <a:gd name="connsiteX7" fmla="*/ 1621800 w 2167466"/>
              <a:gd name="connsiteY7" fmla="*/ 1618502 h 2167466"/>
              <a:gd name="connsiteX8" fmla="*/ 1277823 w 2167466"/>
              <a:gd name="connsiteY8" fmla="*/ 1817097 h 2167466"/>
              <a:gd name="connsiteX9" fmla="*/ 1201398 w 2167466"/>
              <a:gd name="connsiteY9" fmla="*/ 2142217 h 2167466"/>
              <a:gd name="connsiteX10" fmla="*/ 966068 w 2167466"/>
              <a:gd name="connsiteY10" fmla="*/ 2142217 h 2167466"/>
              <a:gd name="connsiteX11" fmla="*/ 889643 w 2167466"/>
              <a:gd name="connsiteY11" fmla="*/ 1817097 h 2167466"/>
              <a:gd name="connsiteX12" fmla="*/ 545666 w 2167466"/>
              <a:gd name="connsiteY12" fmla="*/ 1618502 h 2167466"/>
              <a:gd name="connsiteX13" fmla="*/ 225892 w 2167466"/>
              <a:gd name="connsiteY13" fmla="*/ 1714876 h 2167466"/>
              <a:gd name="connsiteX14" fmla="*/ 108226 w 2167466"/>
              <a:gd name="connsiteY14" fmla="*/ 1511074 h 2167466"/>
              <a:gd name="connsiteX15" fmla="*/ 351576 w 2167466"/>
              <a:gd name="connsiteY15" fmla="*/ 1282328 h 2167466"/>
              <a:gd name="connsiteX16" fmla="*/ 351576 w 2167466"/>
              <a:gd name="connsiteY16" fmla="*/ 885138 h 2167466"/>
              <a:gd name="connsiteX17" fmla="*/ 108226 w 2167466"/>
              <a:gd name="connsiteY17" fmla="*/ 656392 h 2167466"/>
              <a:gd name="connsiteX18" fmla="*/ 225892 w 2167466"/>
              <a:gd name="connsiteY18" fmla="*/ 452590 h 2167466"/>
              <a:gd name="connsiteX19" fmla="*/ 545666 w 2167466"/>
              <a:gd name="connsiteY19" fmla="*/ 548964 h 2167466"/>
              <a:gd name="connsiteX20" fmla="*/ 889643 w 2167466"/>
              <a:gd name="connsiteY20" fmla="*/ 350369 h 2167466"/>
              <a:gd name="connsiteX21" fmla="*/ 966068 w 2167466"/>
              <a:gd name="connsiteY21" fmla="*/ 25249 h 2167466"/>
              <a:gd name="connsiteX22" fmla="*/ 1201398 w 2167466"/>
              <a:gd name="connsiteY22" fmla="*/ 25249 h 2167466"/>
              <a:gd name="connsiteX23" fmla="*/ 1277823 w 2167466"/>
              <a:gd name="connsiteY23" fmla="*/ 350369 h 2167466"/>
              <a:gd name="connsiteX24" fmla="*/ 1621800 w 2167466"/>
              <a:gd name="connsiteY24" fmla="*/ 548964 h 216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167466" h="2167466">
                <a:moveTo>
                  <a:pt x="1621800" y="548964"/>
                </a:moveTo>
                <a:lnTo>
                  <a:pt x="1941574" y="452590"/>
                </a:lnTo>
                <a:lnTo>
                  <a:pt x="2059240" y="656392"/>
                </a:lnTo>
                <a:lnTo>
                  <a:pt x="1815890" y="885138"/>
                </a:lnTo>
                <a:cubicBezTo>
                  <a:pt x="1851165" y="1015185"/>
                  <a:pt x="1851165" y="1152281"/>
                  <a:pt x="1815890" y="1282328"/>
                </a:cubicBezTo>
                <a:lnTo>
                  <a:pt x="2059240" y="1511074"/>
                </a:lnTo>
                <a:lnTo>
                  <a:pt x="1941574" y="1714876"/>
                </a:lnTo>
                <a:lnTo>
                  <a:pt x="1621800" y="1618502"/>
                </a:lnTo>
                <a:cubicBezTo>
                  <a:pt x="1526813" y="1714075"/>
                  <a:pt x="1408085" y="1782623"/>
                  <a:pt x="1277823" y="1817097"/>
                </a:cubicBezTo>
                <a:lnTo>
                  <a:pt x="1201398" y="2142217"/>
                </a:lnTo>
                <a:lnTo>
                  <a:pt x="966068" y="2142217"/>
                </a:lnTo>
                <a:lnTo>
                  <a:pt x="889643" y="1817097"/>
                </a:lnTo>
                <a:cubicBezTo>
                  <a:pt x="759381" y="1782622"/>
                  <a:pt x="640653" y="1714074"/>
                  <a:pt x="545666" y="1618502"/>
                </a:cubicBezTo>
                <a:lnTo>
                  <a:pt x="225892" y="1714876"/>
                </a:lnTo>
                <a:lnTo>
                  <a:pt x="108226" y="1511074"/>
                </a:lnTo>
                <a:lnTo>
                  <a:pt x="351576" y="1282328"/>
                </a:lnTo>
                <a:cubicBezTo>
                  <a:pt x="316301" y="1152281"/>
                  <a:pt x="316301" y="1015185"/>
                  <a:pt x="351576" y="885138"/>
                </a:cubicBezTo>
                <a:lnTo>
                  <a:pt x="108226" y="656392"/>
                </a:lnTo>
                <a:lnTo>
                  <a:pt x="225892" y="452590"/>
                </a:lnTo>
                <a:lnTo>
                  <a:pt x="545666" y="548964"/>
                </a:lnTo>
                <a:cubicBezTo>
                  <a:pt x="640653" y="453391"/>
                  <a:pt x="759381" y="384843"/>
                  <a:pt x="889643" y="350369"/>
                </a:cubicBezTo>
                <a:lnTo>
                  <a:pt x="966068" y="25249"/>
                </a:lnTo>
                <a:lnTo>
                  <a:pt x="1201398" y="25249"/>
                </a:lnTo>
                <a:lnTo>
                  <a:pt x="1277823" y="350369"/>
                </a:lnTo>
                <a:cubicBezTo>
                  <a:pt x="1408085" y="384844"/>
                  <a:pt x="1526813" y="453392"/>
                  <a:pt x="1621800" y="548964"/>
                </a:cubicBezTo>
                <a:close/>
              </a:path>
            </a:pathLst>
          </a:custGeom>
          <a:solidFill>
            <a:srgbClr val="FFC000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79" name="Freeform 12">
            <a:extLst>
              <a:ext uri="{FF2B5EF4-FFF2-40B4-BE49-F238E27FC236}">
                <a16:creationId xmlns:a16="http://schemas.microsoft.com/office/drawing/2014/main" id="{FE15481F-4D30-4E34-8FB4-2DC6364C4AB7}"/>
              </a:ext>
            </a:extLst>
          </p:cNvPr>
          <p:cNvSpPr/>
          <p:nvPr/>
        </p:nvSpPr>
        <p:spPr>
          <a:xfrm>
            <a:off x="2057400" y="4356150"/>
            <a:ext cx="1862101" cy="1765250"/>
          </a:xfrm>
          <a:custGeom>
            <a:avLst/>
            <a:gdLst>
              <a:gd name="connsiteX0" fmla="*/ 1589033 w 2123675"/>
              <a:gd name="connsiteY0" fmla="*/ 537873 h 2123675"/>
              <a:gd name="connsiteX1" fmla="*/ 1902347 w 2123675"/>
              <a:gd name="connsiteY1" fmla="*/ 443446 h 2123675"/>
              <a:gd name="connsiteX2" fmla="*/ 2017635 w 2123675"/>
              <a:gd name="connsiteY2" fmla="*/ 643130 h 2123675"/>
              <a:gd name="connsiteX3" fmla="*/ 1779202 w 2123675"/>
              <a:gd name="connsiteY3" fmla="*/ 867255 h 2123675"/>
              <a:gd name="connsiteX4" fmla="*/ 1779202 w 2123675"/>
              <a:gd name="connsiteY4" fmla="*/ 1256420 h 2123675"/>
              <a:gd name="connsiteX5" fmla="*/ 2017635 w 2123675"/>
              <a:gd name="connsiteY5" fmla="*/ 1480545 h 2123675"/>
              <a:gd name="connsiteX6" fmla="*/ 1902347 w 2123675"/>
              <a:gd name="connsiteY6" fmla="*/ 1680229 h 2123675"/>
              <a:gd name="connsiteX7" fmla="*/ 1589033 w 2123675"/>
              <a:gd name="connsiteY7" fmla="*/ 1585802 h 2123675"/>
              <a:gd name="connsiteX8" fmla="*/ 1252006 w 2123675"/>
              <a:gd name="connsiteY8" fmla="*/ 1780385 h 2123675"/>
              <a:gd name="connsiteX9" fmla="*/ 1177125 w 2123675"/>
              <a:gd name="connsiteY9" fmla="*/ 2098936 h 2123675"/>
              <a:gd name="connsiteX10" fmla="*/ 946550 w 2123675"/>
              <a:gd name="connsiteY10" fmla="*/ 2098936 h 2123675"/>
              <a:gd name="connsiteX11" fmla="*/ 871669 w 2123675"/>
              <a:gd name="connsiteY11" fmla="*/ 1780385 h 2123675"/>
              <a:gd name="connsiteX12" fmla="*/ 534642 w 2123675"/>
              <a:gd name="connsiteY12" fmla="*/ 1585802 h 2123675"/>
              <a:gd name="connsiteX13" fmla="*/ 221328 w 2123675"/>
              <a:gd name="connsiteY13" fmla="*/ 1680229 h 2123675"/>
              <a:gd name="connsiteX14" fmla="*/ 106040 w 2123675"/>
              <a:gd name="connsiteY14" fmla="*/ 1480545 h 2123675"/>
              <a:gd name="connsiteX15" fmla="*/ 344473 w 2123675"/>
              <a:gd name="connsiteY15" fmla="*/ 1256420 h 2123675"/>
              <a:gd name="connsiteX16" fmla="*/ 344473 w 2123675"/>
              <a:gd name="connsiteY16" fmla="*/ 867255 h 2123675"/>
              <a:gd name="connsiteX17" fmla="*/ 106040 w 2123675"/>
              <a:gd name="connsiteY17" fmla="*/ 643130 h 2123675"/>
              <a:gd name="connsiteX18" fmla="*/ 221328 w 2123675"/>
              <a:gd name="connsiteY18" fmla="*/ 443446 h 2123675"/>
              <a:gd name="connsiteX19" fmla="*/ 534642 w 2123675"/>
              <a:gd name="connsiteY19" fmla="*/ 537873 h 2123675"/>
              <a:gd name="connsiteX20" fmla="*/ 871669 w 2123675"/>
              <a:gd name="connsiteY20" fmla="*/ 343290 h 2123675"/>
              <a:gd name="connsiteX21" fmla="*/ 946550 w 2123675"/>
              <a:gd name="connsiteY21" fmla="*/ 24739 h 2123675"/>
              <a:gd name="connsiteX22" fmla="*/ 1177125 w 2123675"/>
              <a:gd name="connsiteY22" fmla="*/ 24739 h 2123675"/>
              <a:gd name="connsiteX23" fmla="*/ 1252006 w 2123675"/>
              <a:gd name="connsiteY23" fmla="*/ 343290 h 2123675"/>
              <a:gd name="connsiteX24" fmla="*/ 1589033 w 2123675"/>
              <a:gd name="connsiteY24" fmla="*/ 537873 h 212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123675" h="2123675">
                <a:moveTo>
                  <a:pt x="1366897" y="537190"/>
                </a:moveTo>
                <a:lnTo>
                  <a:pt x="1594045" y="396507"/>
                </a:lnTo>
                <a:lnTo>
                  <a:pt x="1727168" y="529630"/>
                </a:lnTo>
                <a:lnTo>
                  <a:pt x="1586485" y="756778"/>
                </a:lnTo>
                <a:cubicBezTo>
                  <a:pt x="1640670" y="849967"/>
                  <a:pt x="1669056" y="955907"/>
                  <a:pt x="1668725" y="1063703"/>
                </a:cubicBezTo>
                <a:lnTo>
                  <a:pt x="1904134" y="1190078"/>
                </a:lnTo>
                <a:lnTo>
                  <a:pt x="1855408" y="1371927"/>
                </a:lnTo>
                <a:lnTo>
                  <a:pt x="1588350" y="1363666"/>
                </a:lnTo>
                <a:cubicBezTo>
                  <a:pt x="1534739" y="1457186"/>
                  <a:pt x="1457186" y="1534739"/>
                  <a:pt x="1363666" y="1588351"/>
                </a:cubicBezTo>
                <a:lnTo>
                  <a:pt x="1371926" y="1855408"/>
                </a:lnTo>
                <a:lnTo>
                  <a:pt x="1190078" y="1904134"/>
                </a:lnTo>
                <a:lnTo>
                  <a:pt x="1063703" y="1668725"/>
                </a:lnTo>
                <a:cubicBezTo>
                  <a:pt x="955907" y="1669057"/>
                  <a:pt x="849967" y="1640670"/>
                  <a:pt x="756778" y="1586485"/>
                </a:cubicBezTo>
                <a:lnTo>
                  <a:pt x="529630" y="1727168"/>
                </a:lnTo>
                <a:lnTo>
                  <a:pt x="396507" y="1594045"/>
                </a:lnTo>
                <a:lnTo>
                  <a:pt x="537190" y="1366897"/>
                </a:lnTo>
                <a:cubicBezTo>
                  <a:pt x="483005" y="1273708"/>
                  <a:pt x="454619" y="1167768"/>
                  <a:pt x="454950" y="1059972"/>
                </a:cubicBezTo>
                <a:lnTo>
                  <a:pt x="219541" y="933597"/>
                </a:lnTo>
                <a:lnTo>
                  <a:pt x="268267" y="751748"/>
                </a:lnTo>
                <a:lnTo>
                  <a:pt x="535325" y="760009"/>
                </a:lnTo>
                <a:cubicBezTo>
                  <a:pt x="588936" y="666489"/>
                  <a:pt x="666489" y="588936"/>
                  <a:pt x="760009" y="535324"/>
                </a:cubicBezTo>
                <a:lnTo>
                  <a:pt x="751749" y="268267"/>
                </a:lnTo>
                <a:lnTo>
                  <a:pt x="933597" y="219541"/>
                </a:lnTo>
                <a:lnTo>
                  <a:pt x="1059972" y="454950"/>
                </a:lnTo>
                <a:cubicBezTo>
                  <a:pt x="1167768" y="454618"/>
                  <a:pt x="1273708" y="483005"/>
                  <a:pt x="1366897" y="537190"/>
                </a:cubicBezTo>
                <a:close/>
              </a:path>
            </a:pathLst>
          </a:custGeom>
          <a:solidFill>
            <a:srgbClr val="0070C0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84" name="TextBox 55">
            <a:extLst>
              <a:ext uri="{FF2B5EF4-FFF2-40B4-BE49-F238E27FC236}">
                <a16:creationId xmlns:a16="http://schemas.microsoft.com/office/drawing/2014/main" id="{9C9AB451-FA7F-4A3D-ABF4-ED4C570CE288}"/>
              </a:ext>
            </a:extLst>
          </p:cNvPr>
          <p:cNvSpPr txBox="1"/>
          <p:nvPr/>
        </p:nvSpPr>
        <p:spPr>
          <a:xfrm>
            <a:off x="3522984" y="3550352"/>
            <a:ext cx="18674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switch</a:t>
            </a:r>
          </a:p>
          <a:p>
            <a:pPr algn="ctr"/>
            <a:r>
              <a:rPr lang="zh-CN" alt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模式匹配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0CB905F-0F19-4D47-ABA3-3E81B79ADD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9099" y="4232518"/>
            <a:ext cx="5181162" cy="3310646"/>
          </a:xfrm>
          <a:prstGeom prst="rect">
            <a:avLst/>
          </a:prstGeom>
        </p:spPr>
      </p:pic>
      <p:pic>
        <p:nvPicPr>
          <p:cNvPr id="95" name="图片 94">
            <a:extLst>
              <a:ext uri="{FF2B5EF4-FFF2-40B4-BE49-F238E27FC236}">
                <a16:creationId xmlns:a16="http://schemas.microsoft.com/office/drawing/2014/main" id="{F862F246-B754-4542-9CF6-C9F98FAA4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82609" y="-886069"/>
            <a:ext cx="5181162" cy="3310646"/>
          </a:xfrm>
          <a:prstGeom prst="rect">
            <a:avLst/>
          </a:prstGeom>
        </p:spPr>
      </p:pic>
      <p:grpSp>
        <p:nvGrpSpPr>
          <p:cNvPr id="21" name="组合 55">
            <a:extLst>
              <a:ext uri="{FF2B5EF4-FFF2-40B4-BE49-F238E27FC236}">
                <a16:creationId xmlns:a16="http://schemas.microsoft.com/office/drawing/2014/main" id="{9A75791D-66DA-4F9B-ADD1-3552593E05D4}"/>
              </a:ext>
            </a:extLst>
          </p:cNvPr>
          <p:cNvGrpSpPr/>
          <p:nvPr/>
        </p:nvGrpSpPr>
        <p:grpSpPr bwMode="auto">
          <a:xfrm>
            <a:off x="4193818" y="177245"/>
            <a:ext cx="3573065" cy="696471"/>
            <a:chOff x="3791743" y="5346472"/>
            <a:chExt cx="5833187" cy="1152803"/>
          </a:xfrm>
          <a:effectLst/>
        </p:grpSpPr>
        <p:sp>
          <p:nvSpPr>
            <p:cNvPr id="22" name="任意多边形 166">
              <a:extLst>
                <a:ext uri="{FF2B5EF4-FFF2-40B4-BE49-F238E27FC236}">
                  <a16:creationId xmlns:a16="http://schemas.microsoft.com/office/drawing/2014/main" id="{41FD1E90-42F3-4678-97BA-467921B0BD87}"/>
                </a:ext>
              </a:extLst>
            </p:cNvPr>
            <p:cNvSpPr/>
            <p:nvPr/>
          </p:nvSpPr>
          <p:spPr>
            <a:xfrm>
              <a:off x="3791743" y="5347083"/>
              <a:ext cx="5833187" cy="1152192"/>
            </a:xfrm>
            <a:custGeom>
              <a:avLst/>
              <a:gdLst>
                <a:gd name="connsiteX0" fmla="*/ 619854 w 5832648"/>
                <a:gd name="connsiteY0" fmla="*/ 172234 h 1152128"/>
                <a:gd name="connsiteX1" fmla="*/ 247759 w 5832648"/>
                <a:gd name="connsiteY1" fmla="*/ 418875 h 1152128"/>
                <a:gd name="connsiteX2" fmla="*/ 216024 w 5832648"/>
                <a:gd name="connsiteY2" fmla="*/ 576064 h 1152128"/>
                <a:gd name="connsiteX3" fmla="*/ 216024 w 5832648"/>
                <a:gd name="connsiteY3" fmla="*/ 576063 h 1152128"/>
                <a:gd name="connsiteX4" fmla="*/ 216024 w 5832648"/>
                <a:gd name="connsiteY4" fmla="*/ 576064 h 1152128"/>
                <a:gd name="connsiteX5" fmla="*/ 216024 w 5832648"/>
                <a:gd name="connsiteY5" fmla="*/ 576064 h 1152128"/>
                <a:gd name="connsiteX6" fmla="*/ 247759 w 5832648"/>
                <a:gd name="connsiteY6" fmla="*/ 733252 h 1152128"/>
                <a:gd name="connsiteX7" fmla="*/ 619854 w 5832648"/>
                <a:gd name="connsiteY7" fmla="*/ 979893 h 1152128"/>
                <a:gd name="connsiteX8" fmla="*/ 5212794 w 5832648"/>
                <a:gd name="connsiteY8" fmla="*/ 979894 h 1152128"/>
                <a:gd name="connsiteX9" fmla="*/ 5616624 w 5832648"/>
                <a:gd name="connsiteY9" fmla="*/ 576064 h 1152128"/>
                <a:gd name="connsiteX10" fmla="*/ 5616625 w 5832648"/>
                <a:gd name="connsiteY10" fmla="*/ 576064 h 1152128"/>
                <a:gd name="connsiteX11" fmla="*/ 5212795 w 5832648"/>
                <a:gd name="connsiteY11" fmla="*/ 172234 h 1152128"/>
                <a:gd name="connsiteX12" fmla="*/ 576064 w 5832648"/>
                <a:gd name="connsiteY12" fmla="*/ 0 h 1152128"/>
                <a:gd name="connsiteX13" fmla="*/ 5256584 w 5832648"/>
                <a:gd name="connsiteY13" fmla="*/ 0 h 1152128"/>
                <a:gd name="connsiteX14" fmla="*/ 5832648 w 5832648"/>
                <a:gd name="connsiteY14" fmla="*/ 576064 h 1152128"/>
                <a:gd name="connsiteX15" fmla="*/ 5256584 w 5832648"/>
                <a:gd name="connsiteY15" fmla="*/ 1152128 h 1152128"/>
                <a:gd name="connsiteX16" fmla="*/ 576064 w 5832648"/>
                <a:gd name="connsiteY16" fmla="*/ 1152128 h 1152128"/>
                <a:gd name="connsiteX17" fmla="*/ 0 w 5832648"/>
                <a:gd name="connsiteY17" fmla="*/ 576064 h 1152128"/>
                <a:gd name="connsiteX18" fmla="*/ 576064 w 5832648"/>
                <a:gd name="connsiteY18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32648" h="1152128">
                  <a:moveTo>
                    <a:pt x="619854" y="172234"/>
                  </a:moveTo>
                  <a:cubicBezTo>
                    <a:pt x="452583" y="172234"/>
                    <a:pt x="309064" y="273935"/>
                    <a:pt x="247759" y="418875"/>
                  </a:cubicBezTo>
                  <a:lnTo>
                    <a:pt x="216024" y="576064"/>
                  </a:lnTo>
                  <a:lnTo>
                    <a:pt x="216024" y="576063"/>
                  </a:lnTo>
                  <a:lnTo>
                    <a:pt x="216024" y="576064"/>
                  </a:lnTo>
                  <a:lnTo>
                    <a:pt x="216024" y="576064"/>
                  </a:lnTo>
                  <a:lnTo>
                    <a:pt x="247759" y="733252"/>
                  </a:lnTo>
                  <a:cubicBezTo>
                    <a:pt x="309064" y="878193"/>
                    <a:pt x="452583" y="979893"/>
                    <a:pt x="619854" y="979893"/>
                  </a:cubicBezTo>
                  <a:lnTo>
                    <a:pt x="5212794" y="979894"/>
                  </a:lnTo>
                  <a:cubicBezTo>
                    <a:pt x="5435823" y="979894"/>
                    <a:pt x="5616624" y="799093"/>
                    <a:pt x="5616624" y="576064"/>
                  </a:cubicBezTo>
                  <a:lnTo>
                    <a:pt x="5616625" y="576064"/>
                  </a:lnTo>
                  <a:cubicBezTo>
                    <a:pt x="5616625" y="353035"/>
                    <a:pt x="5435824" y="172234"/>
                    <a:pt x="5212795" y="172234"/>
                  </a:cubicBezTo>
                  <a:close/>
                  <a:moveTo>
                    <a:pt x="576064" y="0"/>
                  </a:moveTo>
                  <a:lnTo>
                    <a:pt x="5256584" y="0"/>
                  </a:lnTo>
                  <a:cubicBezTo>
                    <a:pt x="5574735" y="0"/>
                    <a:pt x="5832648" y="257913"/>
                    <a:pt x="5832648" y="576064"/>
                  </a:cubicBezTo>
                  <a:cubicBezTo>
                    <a:pt x="5832648" y="894215"/>
                    <a:pt x="5574735" y="1152128"/>
                    <a:pt x="5256584" y="1152128"/>
                  </a:cubicBezTo>
                  <a:lnTo>
                    <a:pt x="576064" y="1152128"/>
                  </a:lnTo>
                  <a:cubicBezTo>
                    <a:pt x="257913" y="1152128"/>
                    <a:pt x="0" y="894215"/>
                    <a:pt x="0" y="576064"/>
                  </a:cubicBezTo>
                  <a:cubicBezTo>
                    <a:pt x="0" y="257913"/>
                    <a:pt x="257913" y="0"/>
                    <a:pt x="5760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 dirty="0">
                <a:cs typeface="+mn-ea"/>
                <a:sym typeface="+mn-lt"/>
              </a:endParaRPr>
            </a:p>
          </p:txBody>
        </p:sp>
        <p:sp>
          <p:nvSpPr>
            <p:cNvPr id="23" name="圆角矩形 165">
              <a:extLst>
                <a:ext uri="{FF2B5EF4-FFF2-40B4-BE49-F238E27FC236}">
                  <a16:creationId xmlns:a16="http://schemas.microsoft.com/office/drawing/2014/main" id="{99B95D86-4D78-49C9-A23F-E79B043132C4}"/>
                </a:ext>
              </a:extLst>
            </p:cNvPr>
            <p:cNvSpPr/>
            <p:nvPr/>
          </p:nvSpPr>
          <p:spPr>
            <a:xfrm>
              <a:off x="4007769" y="5518706"/>
              <a:ext cx="5400600" cy="8076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gradFill flip="none" rotWithShape="1">
                <a:gsLst>
                  <a:gs pos="100000">
                    <a:schemeClr val="bg1"/>
                  </a:gs>
                  <a:gs pos="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dist"/>
              <a:r>
                <a:rPr lang="zh-CN" altLang="en-US" b="1" dirty="0">
                  <a:solidFill>
                    <a:srgbClr val="EB3F3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新版特性</a:t>
              </a:r>
            </a:p>
          </p:txBody>
        </p:sp>
        <p:sp>
          <p:nvSpPr>
            <p:cNvPr id="24" name="圆角矩形 167">
              <a:extLst>
                <a:ext uri="{FF2B5EF4-FFF2-40B4-BE49-F238E27FC236}">
                  <a16:creationId xmlns:a16="http://schemas.microsoft.com/office/drawing/2014/main" id="{81E9A0E2-EA64-4C68-B0C0-FC7FE020A28A}"/>
                </a:ext>
              </a:extLst>
            </p:cNvPr>
            <p:cNvSpPr/>
            <p:nvPr/>
          </p:nvSpPr>
          <p:spPr>
            <a:xfrm>
              <a:off x="3791744" y="5346472"/>
              <a:ext cx="5832649" cy="1152127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>
                <a:cs typeface="+mn-ea"/>
                <a:sym typeface="+mn-lt"/>
              </a:endParaRPr>
            </a:p>
          </p:txBody>
        </p:sp>
      </p:grpSp>
      <p:sp>
        <p:nvSpPr>
          <p:cNvPr id="2" name="TextBox 55">
            <a:extLst>
              <a:ext uri="{FF2B5EF4-FFF2-40B4-BE49-F238E27FC236}">
                <a16:creationId xmlns:a16="http://schemas.microsoft.com/office/drawing/2014/main" id="{FBB91687-7AB4-5A91-98C4-DEB3253FA8B4}"/>
              </a:ext>
            </a:extLst>
          </p:cNvPr>
          <p:cNvSpPr txBox="1"/>
          <p:nvPr/>
        </p:nvSpPr>
        <p:spPr>
          <a:xfrm>
            <a:off x="1713144" y="2333283"/>
            <a:ext cx="14943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语法糖</a:t>
            </a:r>
          </a:p>
        </p:txBody>
      </p:sp>
      <p:sp>
        <p:nvSpPr>
          <p:cNvPr id="4" name="TextBox 55">
            <a:extLst>
              <a:ext uri="{FF2B5EF4-FFF2-40B4-BE49-F238E27FC236}">
                <a16:creationId xmlns:a16="http://schemas.microsoft.com/office/drawing/2014/main" id="{33934EC0-CF23-C330-6677-8A71195E161F}"/>
              </a:ext>
            </a:extLst>
          </p:cNvPr>
          <p:cNvSpPr txBox="1"/>
          <p:nvPr/>
        </p:nvSpPr>
        <p:spPr>
          <a:xfrm>
            <a:off x="2334845" y="4992327"/>
            <a:ext cx="13274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模式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匹配</a:t>
            </a:r>
            <a:endParaRPr lang="en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TextBox 61">
            <a:extLst>
              <a:ext uri="{FF2B5EF4-FFF2-40B4-BE49-F238E27FC236}">
                <a16:creationId xmlns:a16="http://schemas.microsoft.com/office/drawing/2014/main" id="{A508609D-25EC-4143-AA4F-783BA968D094}"/>
              </a:ext>
            </a:extLst>
          </p:cNvPr>
          <p:cNvSpPr txBox="1"/>
          <p:nvPr/>
        </p:nvSpPr>
        <p:spPr>
          <a:xfrm>
            <a:off x="6344574" y="1422119"/>
            <a:ext cx="502086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static String 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formatterPatternSwitch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(Object o) {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return </a:t>
            </a:r>
            <a:r>
              <a:rPr lang="en" altLang="zh-CN" sz="16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switch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(o) {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   </a:t>
            </a:r>
            <a:r>
              <a:rPr lang="en" altLang="zh-CN" sz="16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case Integer </a:t>
            </a:r>
            <a:r>
              <a:rPr lang="en" altLang="zh-CN" sz="1600" dirty="0" err="1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</a:t>
            </a:r>
            <a:r>
              <a:rPr lang="en" altLang="zh-CN" sz="16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-&gt; 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String.format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("int %d", 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);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   </a:t>
            </a:r>
            <a:r>
              <a:rPr lang="en" altLang="zh-CN" sz="16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case Long l 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-&gt; 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String.format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("long %d", l);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   </a:t>
            </a:r>
            <a:r>
              <a:rPr lang="en" altLang="zh-CN" sz="16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case Double d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-&gt; 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String.format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("double %f", d);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   </a:t>
            </a:r>
            <a:r>
              <a:rPr lang="en" altLang="zh-CN" sz="16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case String s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-&gt; 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String.format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("String %s", s);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   default        -&gt; 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o.toString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();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};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}</a:t>
            </a:r>
          </a:p>
          <a:p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扩展了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switch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语句和表达式，使其可以适用于任何类型，并允许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case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标签中不仅带有变量，还能带有模式匹配。</a:t>
            </a:r>
          </a:p>
          <a:p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以上的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switch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处理的是一个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Object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类型，而且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case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中也不再是精确的值匹配，而是模式匹配了。</a:t>
            </a:r>
          </a:p>
        </p:txBody>
      </p:sp>
    </p:spTree>
    <p:extLst>
      <p:ext uri="{BB962C8B-B14F-4D97-AF65-F5344CB8AC3E}">
        <p14:creationId xmlns:p14="http://schemas.microsoft.com/office/powerpoint/2010/main" val="422011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Freeform 10">
            <a:extLst>
              <a:ext uri="{FF2B5EF4-FFF2-40B4-BE49-F238E27FC236}">
                <a16:creationId xmlns:a16="http://schemas.microsoft.com/office/drawing/2014/main" id="{2B267AA2-C00B-436C-BCA3-AFDDFBA7BE43}"/>
              </a:ext>
            </a:extLst>
          </p:cNvPr>
          <p:cNvSpPr/>
          <p:nvPr/>
        </p:nvSpPr>
        <p:spPr>
          <a:xfrm>
            <a:off x="3065985" y="2523874"/>
            <a:ext cx="2781443" cy="2781443"/>
          </a:xfrm>
          <a:custGeom>
            <a:avLst/>
            <a:gdLst>
              <a:gd name="connsiteX0" fmla="*/ 2115406 w 2980266"/>
              <a:gd name="connsiteY0" fmla="*/ 475169 h 2980266"/>
              <a:gd name="connsiteX1" fmla="*/ 2347223 w 2980266"/>
              <a:gd name="connsiteY1" fmla="*/ 280641 h 2980266"/>
              <a:gd name="connsiteX2" fmla="*/ 2532418 w 2980266"/>
              <a:gd name="connsiteY2" fmla="*/ 436038 h 2980266"/>
              <a:gd name="connsiteX3" fmla="*/ 2381100 w 2980266"/>
              <a:gd name="connsiteY3" fmla="*/ 698113 h 2980266"/>
              <a:gd name="connsiteX4" fmla="*/ 2621526 w 2980266"/>
              <a:gd name="connsiteY4" fmla="*/ 1114543 h 2980266"/>
              <a:gd name="connsiteX5" fmla="*/ 2924149 w 2980266"/>
              <a:gd name="connsiteY5" fmla="*/ 1114535 h 2980266"/>
              <a:gd name="connsiteX6" fmla="*/ 2966129 w 2980266"/>
              <a:gd name="connsiteY6" fmla="*/ 1352617 h 2980266"/>
              <a:gd name="connsiteX7" fmla="*/ 2681754 w 2980266"/>
              <a:gd name="connsiteY7" fmla="*/ 1456113 h 2980266"/>
              <a:gd name="connsiteX8" fmla="*/ 2598255 w 2980266"/>
              <a:gd name="connsiteY8" fmla="*/ 1929659 h 2980266"/>
              <a:gd name="connsiteX9" fmla="*/ 2830082 w 2980266"/>
              <a:gd name="connsiteY9" fmla="*/ 2124176 h 2980266"/>
              <a:gd name="connsiteX10" fmla="*/ 2709205 w 2980266"/>
              <a:gd name="connsiteY10" fmla="*/ 2333542 h 2980266"/>
              <a:gd name="connsiteX11" fmla="*/ 2424835 w 2980266"/>
              <a:gd name="connsiteY11" fmla="*/ 2230031 h 2980266"/>
              <a:gd name="connsiteX12" fmla="*/ 2056481 w 2980266"/>
              <a:gd name="connsiteY12" fmla="*/ 2539116 h 2980266"/>
              <a:gd name="connsiteX13" fmla="*/ 2109039 w 2980266"/>
              <a:gd name="connsiteY13" fmla="*/ 2837141 h 2980266"/>
              <a:gd name="connsiteX14" fmla="*/ 1881863 w 2980266"/>
              <a:gd name="connsiteY14" fmla="*/ 2919826 h 2980266"/>
              <a:gd name="connsiteX15" fmla="*/ 1730559 w 2980266"/>
              <a:gd name="connsiteY15" fmla="*/ 2657743 h 2980266"/>
              <a:gd name="connsiteX16" fmla="*/ 1249707 w 2980266"/>
              <a:gd name="connsiteY16" fmla="*/ 2657743 h 2980266"/>
              <a:gd name="connsiteX17" fmla="*/ 1098403 w 2980266"/>
              <a:gd name="connsiteY17" fmla="*/ 2919826 h 2980266"/>
              <a:gd name="connsiteX18" fmla="*/ 871227 w 2980266"/>
              <a:gd name="connsiteY18" fmla="*/ 2837141 h 2980266"/>
              <a:gd name="connsiteX19" fmla="*/ 923785 w 2980266"/>
              <a:gd name="connsiteY19" fmla="*/ 2539117 h 2980266"/>
              <a:gd name="connsiteX20" fmla="*/ 555431 w 2980266"/>
              <a:gd name="connsiteY20" fmla="*/ 2230032 h 2980266"/>
              <a:gd name="connsiteX21" fmla="*/ 271061 w 2980266"/>
              <a:gd name="connsiteY21" fmla="*/ 2333542 h 2980266"/>
              <a:gd name="connsiteX22" fmla="*/ 150184 w 2980266"/>
              <a:gd name="connsiteY22" fmla="*/ 2124176 h 2980266"/>
              <a:gd name="connsiteX23" fmla="*/ 382011 w 2980266"/>
              <a:gd name="connsiteY23" fmla="*/ 1929660 h 2980266"/>
              <a:gd name="connsiteX24" fmla="*/ 298512 w 2980266"/>
              <a:gd name="connsiteY24" fmla="*/ 1456114 h 2980266"/>
              <a:gd name="connsiteX25" fmla="*/ 14137 w 2980266"/>
              <a:gd name="connsiteY25" fmla="*/ 1352617 h 2980266"/>
              <a:gd name="connsiteX26" fmla="*/ 56117 w 2980266"/>
              <a:gd name="connsiteY26" fmla="*/ 1114535 h 2980266"/>
              <a:gd name="connsiteX27" fmla="*/ 358740 w 2980266"/>
              <a:gd name="connsiteY27" fmla="*/ 1114543 h 2980266"/>
              <a:gd name="connsiteX28" fmla="*/ 599166 w 2980266"/>
              <a:gd name="connsiteY28" fmla="*/ 698113 h 2980266"/>
              <a:gd name="connsiteX29" fmla="*/ 447848 w 2980266"/>
              <a:gd name="connsiteY29" fmla="*/ 436038 h 2980266"/>
              <a:gd name="connsiteX30" fmla="*/ 633043 w 2980266"/>
              <a:gd name="connsiteY30" fmla="*/ 280641 h 2980266"/>
              <a:gd name="connsiteX31" fmla="*/ 864860 w 2980266"/>
              <a:gd name="connsiteY31" fmla="*/ 475169 h 2980266"/>
              <a:gd name="connsiteX32" fmla="*/ 1316713 w 2980266"/>
              <a:gd name="connsiteY32" fmla="*/ 310708 h 2980266"/>
              <a:gd name="connsiteX33" fmla="*/ 1369255 w 2980266"/>
              <a:gd name="connsiteY33" fmla="*/ 12681 h 2980266"/>
              <a:gd name="connsiteX34" fmla="*/ 1611011 w 2980266"/>
              <a:gd name="connsiteY34" fmla="*/ 12681 h 2980266"/>
              <a:gd name="connsiteX35" fmla="*/ 1663553 w 2980266"/>
              <a:gd name="connsiteY35" fmla="*/ 310708 h 2980266"/>
              <a:gd name="connsiteX36" fmla="*/ 2115406 w 2980266"/>
              <a:gd name="connsiteY36" fmla="*/ 475169 h 2980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980266" h="2980266">
                <a:moveTo>
                  <a:pt x="2115406" y="475169"/>
                </a:moveTo>
                <a:lnTo>
                  <a:pt x="2347223" y="280641"/>
                </a:lnTo>
                <a:lnTo>
                  <a:pt x="2532418" y="436038"/>
                </a:lnTo>
                <a:lnTo>
                  <a:pt x="2381100" y="698113"/>
                </a:lnTo>
                <a:cubicBezTo>
                  <a:pt x="2488696" y="819151"/>
                  <a:pt x="2570502" y="960843"/>
                  <a:pt x="2621526" y="1114543"/>
                </a:cubicBezTo>
                <a:lnTo>
                  <a:pt x="2924149" y="1114535"/>
                </a:lnTo>
                <a:lnTo>
                  <a:pt x="2966129" y="1352617"/>
                </a:lnTo>
                <a:lnTo>
                  <a:pt x="2681754" y="1456113"/>
                </a:lnTo>
                <a:cubicBezTo>
                  <a:pt x="2686376" y="1617995"/>
                  <a:pt x="2657965" y="1779121"/>
                  <a:pt x="2598255" y="1929659"/>
                </a:cubicBezTo>
                <a:lnTo>
                  <a:pt x="2830082" y="2124176"/>
                </a:lnTo>
                <a:lnTo>
                  <a:pt x="2709205" y="2333542"/>
                </a:lnTo>
                <a:lnTo>
                  <a:pt x="2424835" y="2230031"/>
                </a:lnTo>
                <a:cubicBezTo>
                  <a:pt x="2324320" y="2357010"/>
                  <a:pt x="2198986" y="2462178"/>
                  <a:pt x="2056481" y="2539116"/>
                </a:cubicBezTo>
                <a:lnTo>
                  <a:pt x="2109039" y="2837141"/>
                </a:lnTo>
                <a:lnTo>
                  <a:pt x="1881863" y="2919826"/>
                </a:lnTo>
                <a:lnTo>
                  <a:pt x="1730559" y="2657743"/>
                </a:lnTo>
                <a:cubicBezTo>
                  <a:pt x="1571939" y="2690405"/>
                  <a:pt x="1408327" y="2690405"/>
                  <a:pt x="1249707" y="2657743"/>
                </a:cubicBezTo>
                <a:lnTo>
                  <a:pt x="1098403" y="2919826"/>
                </a:lnTo>
                <a:lnTo>
                  <a:pt x="871227" y="2837141"/>
                </a:lnTo>
                <a:lnTo>
                  <a:pt x="923785" y="2539117"/>
                </a:lnTo>
                <a:cubicBezTo>
                  <a:pt x="781280" y="2462179"/>
                  <a:pt x="655947" y="2357011"/>
                  <a:pt x="555431" y="2230032"/>
                </a:cubicBezTo>
                <a:lnTo>
                  <a:pt x="271061" y="2333542"/>
                </a:lnTo>
                <a:lnTo>
                  <a:pt x="150184" y="2124176"/>
                </a:lnTo>
                <a:lnTo>
                  <a:pt x="382011" y="1929660"/>
                </a:lnTo>
                <a:cubicBezTo>
                  <a:pt x="322301" y="1779122"/>
                  <a:pt x="293890" y="1617995"/>
                  <a:pt x="298512" y="1456114"/>
                </a:cubicBezTo>
                <a:lnTo>
                  <a:pt x="14137" y="1352617"/>
                </a:lnTo>
                <a:lnTo>
                  <a:pt x="56117" y="1114535"/>
                </a:lnTo>
                <a:lnTo>
                  <a:pt x="358740" y="1114543"/>
                </a:lnTo>
                <a:cubicBezTo>
                  <a:pt x="409764" y="960843"/>
                  <a:pt x="491570" y="819151"/>
                  <a:pt x="599166" y="698113"/>
                </a:cubicBezTo>
                <a:lnTo>
                  <a:pt x="447848" y="436038"/>
                </a:lnTo>
                <a:lnTo>
                  <a:pt x="633043" y="280641"/>
                </a:lnTo>
                <a:lnTo>
                  <a:pt x="864860" y="475169"/>
                </a:lnTo>
                <a:cubicBezTo>
                  <a:pt x="1002743" y="390226"/>
                  <a:pt x="1156488" y="334267"/>
                  <a:pt x="1316713" y="310708"/>
                </a:cubicBezTo>
                <a:lnTo>
                  <a:pt x="1369255" y="12681"/>
                </a:lnTo>
                <a:lnTo>
                  <a:pt x="1611011" y="12681"/>
                </a:lnTo>
                <a:lnTo>
                  <a:pt x="1663553" y="310708"/>
                </a:lnTo>
                <a:cubicBezTo>
                  <a:pt x="1823778" y="334267"/>
                  <a:pt x="1977523" y="390226"/>
                  <a:pt x="2115406" y="475169"/>
                </a:cubicBezTo>
                <a:close/>
              </a:path>
            </a:pathLst>
          </a:custGeom>
          <a:solidFill>
            <a:srgbClr val="EB3F32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77" name="Freeform 11">
            <a:extLst>
              <a:ext uri="{FF2B5EF4-FFF2-40B4-BE49-F238E27FC236}">
                <a16:creationId xmlns:a16="http://schemas.microsoft.com/office/drawing/2014/main" id="{48C41EE9-CF8E-4C02-B4E9-9AD4FC90E776}"/>
              </a:ext>
            </a:extLst>
          </p:cNvPr>
          <p:cNvSpPr/>
          <p:nvPr/>
        </p:nvSpPr>
        <p:spPr>
          <a:xfrm>
            <a:off x="1448897" y="1552683"/>
            <a:ext cx="2022867" cy="2022867"/>
          </a:xfrm>
          <a:custGeom>
            <a:avLst/>
            <a:gdLst>
              <a:gd name="connsiteX0" fmla="*/ 1621800 w 2167466"/>
              <a:gd name="connsiteY0" fmla="*/ 548964 h 2167466"/>
              <a:gd name="connsiteX1" fmla="*/ 1941574 w 2167466"/>
              <a:gd name="connsiteY1" fmla="*/ 452590 h 2167466"/>
              <a:gd name="connsiteX2" fmla="*/ 2059240 w 2167466"/>
              <a:gd name="connsiteY2" fmla="*/ 656392 h 2167466"/>
              <a:gd name="connsiteX3" fmla="*/ 1815890 w 2167466"/>
              <a:gd name="connsiteY3" fmla="*/ 885138 h 2167466"/>
              <a:gd name="connsiteX4" fmla="*/ 1815890 w 2167466"/>
              <a:gd name="connsiteY4" fmla="*/ 1282328 h 2167466"/>
              <a:gd name="connsiteX5" fmla="*/ 2059240 w 2167466"/>
              <a:gd name="connsiteY5" fmla="*/ 1511074 h 2167466"/>
              <a:gd name="connsiteX6" fmla="*/ 1941574 w 2167466"/>
              <a:gd name="connsiteY6" fmla="*/ 1714876 h 2167466"/>
              <a:gd name="connsiteX7" fmla="*/ 1621800 w 2167466"/>
              <a:gd name="connsiteY7" fmla="*/ 1618502 h 2167466"/>
              <a:gd name="connsiteX8" fmla="*/ 1277823 w 2167466"/>
              <a:gd name="connsiteY8" fmla="*/ 1817097 h 2167466"/>
              <a:gd name="connsiteX9" fmla="*/ 1201398 w 2167466"/>
              <a:gd name="connsiteY9" fmla="*/ 2142217 h 2167466"/>
              <a:gd name="connsiteX10" fmla="*/ 966068 w 2167466"/>
              <a:gd name="connsiteY10" fmla="*/ 2142217 h 2167466"/>
              <a:gd name="connsiteX11" fmla="*/ 889643 w 2167466"/>
              <a:gd name="connsiteY11" fmla="*/ 1817097 h 2167466"/>
              <a:gd name="connsiteX12" fmla="*/ 545666 w 2167466"/>
              <a:gd name="connsiteY12" fmla="*/ 1618502 h 2167466"/>
              <a:gd name="connsiteX13" fmla="*/ 225892 w 2167466"/>
              <a:gd name="connsiteY13" fmla="*/ 1714876 h 2167466"/>
              <a:gd name="connsiteX14" fmla="*/ 108226 w 2167466"/>
              <a:gd name="connsiteY14" fmla="*/ 1511074 h 2167466"/>
              <a:gd name="connsiteX15" fmla="*/ 351576 w 2167466"/>
              <a:gd name="connsiteY15" fmla="*/ 1282328 h 2167466"/>
              <a:gd name="connsiteX16" fmla="*/ 351576 w 2167466"/>
              <a:gd name="connsiteY16" fmla="*/ 885138 h 2167466"/>
              <a:gd name="connsiteX17" fmla="*/ 108226 w 2167466"/>
              <a:gd name="connsiteY17" fmla="*/ 656392 h 2167466"/>
              <a:gd name="connsiteX18" fmla="*/ 225892 w 2167466"/>
              <a:gd name="connsiteY18" fmla="*/ 452590 h 2167466"/>
              <a:gd name="connsiteX19" fmla="*/ 545666 w 2167466"/>
              <a:gd name="connsiteY19" fmla="*/ 548964 h 2167466"/>
              <a:gd name="connsiteX20" fmla="*/ 889643 w 2167466"/>
              <a:gd name="connsiteY20" fmla="*/ 350369 h 2167466"/>
              <a:gd name="connsiteX21" fmla="*/ 966068 w 2167466"/>
              <a:gd name="connsiteY21" fmla="*/ 25249 h 2167466"/>
              <a:gd name="connsiteX22" fmla="*/ 1201398 w 2167466"/>
              <a:gd name="connsiteY22" fmla="*/ 25249 h 2167466"/>
              <a:gd name="connsiteX23" fmla="*/ 1277823 w 2167466"/>
              <a:gd name="connsiteY23" fmla="*/ 350369 h 2167466"/>
              <a:gd name="connsiteX24" fmla="*/ 1621800 w 2167466"/>
              <a:gd name="connsiteY24" fmla="*/ 548964 h 216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167466" h="2167466">
                <a:moveTo>
                  <a:pt x="1621800" y="548964"/>
                </a:moveTo>
                <a:lnTo>
                  <a:pt x="1941574" y="452590"/>
                </a:lnTo>
                <a:lnTo>
                  <a:pt x="2059240" y="656392"/>
                </a:lnTo>
                <a:lnTo>
                  <a:pt x="1815890" y="885138"/>
                </a:lnTo>
                <a:cubicBezTo>
                  <a:pt x="1851165" y="1015185"/>
                  <a:pt x="1851165" y="1152281"/>
                  <a:pt x="1815890" y="1282328"/>
                </a:cubicBezTo>
                <a:lnTo>
                  <a:pt x="2059240" y="1511074"/>
                </a:lnTo>
                <a:lnTo>
                  <a:pt x="1941574" y="1714876"/>
                </a:lnTo>
                <a:lnTo>
                  <a:pt x="1621800" y="1618502"/>
                </a:lnTo>
                <a:cubicBezTo>
                  <a:pt x="1526813" y="1714075"/>
                  <a:pt x="1408085" y="1782623"/>
                  <a:pt x="1277823" y="1817097"/>
                </a:cubicBezTo>
                <a:lnTo>
                  <a:pt x="1201398" y="2142217"/>
                </a:lnTo>
                <a:lnTo>
                  <a:pt x="966068" y="2142217"/>
                </a:lnTo>
                <a:lnTo>
                  <a:pt x="889643" y="1817097"/>
                </a:lnTo>
                <a:cubicBezTo>
                  <a:pt x="759381" y="1782622"/>
                  <a:pt x="640653" y="1714074"/>
                  <a:pt x="545666" y="1618502"/>
                </a:cubicBezTo>
                <a:lnTo>
                  <a:pt x="225892" y="1714876"/>
                </a:lnTo>
                <a:lnTo>
                  <a:pt x="108226" y="1511074"/>
                </a:lnTo>
                <a:lnTo>
                  <a:pt x="351576" y="1282328"/>
                </a:lnTo>
                <a:cubicBezTo>
                  <a:pt x="316301" y="1152281"/>
                  <a:pt x="316301" y="1015185"/>
                  <a:pt x="351576" y="885138"/>
                </a:cubicBezTo>
                <a:lnTo>
                  <a:pt x="108226" y="656392"/>
                </a:lnTo>
                <a:lnTo>
                  <a:pt x="225892" y="452590"/>
                </a:lnTo>
                <a:lnTo>
                  <a:pt x="545666" y="548964"/>
                </a:lnTo>
                <a:cubicBezTo>
                  <a:pt x="640653" y="453391"/>
                  <a:pt x="759381" y="384843"/>
                  <a:pt x="889643" y="350369"/>
                </a:cubicBezTo>
                <a:lnTo>
                  <a:pt x="966068" y="25249"/>
                </a:lnTo>
                <a:lnTo>
                  <a:pt x="1201398" y="25249"/>
                </a:lnTo>
                <a:lnTo>
                  <a:pt x="1277823" y="350369"/>
                </a:lnTo>
                <a:cubicBezTo>
                  <a:pt x="1408085" y="384844"/>
                  <a:pt x="1526813" y="453392"/>
                  <a:pt x="1621800" y="548964"/>
                </a:cubicBezTo>
                <a:close/>
              </a:path>
            </a:pathLst>
          </a:custGeom>
          <a:solidFill>
            <a:srgbClr val="FFC000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79" name="Freeform 12">
            <a:extLst>
              <a:ext uri="{FF2B5EF4-FFF2-40B4-BE49-F238E27FC236}">
                <a16:creationId xmlns:a16="http://schemas.microsoft.com/office/drawing/2014/main" id="{FE15481F-4D30-4E34-8FB4-2DC6364C4AB7}"/>
              </a:ext>
            </a:extLst>
          </p:cNvPr>
          <p:cNvSpPr/>
          <p:nvPr/>
        </p:nvSpPr>
        <p:spPr>
          <a:xfrm>
            <a:off x="2057400" y="4356150"/>
            <a:ext cx="1862101" cy="1765250"/>
          </a:xfrm>
          <a:custGeom>
            <a:avLst/>
            <a:gdLst>
              <a:gd name="connsiteX0" fmla="*/ 1589033 w 2123675"/>
              <a:gd name="connsiteY0" fmla="*/ 537873 h 2123675"/>
              <a:gd name="connsiteX1" fmla="*/ 1902347 w 2123675"/>
              <a:gd name="connsiteY1" fmla="*/ 443446 h 2123675"/>
              <a:gd name="connsiteX2" fmla="*/ 2017635 w 2123675"/>
              <a:gd name="connsiteY2" fmla="*/ 643130 h 2123675"/>
              <a:gd name="connsiteX3" fmla="*/ 1779202 w 2123675"/>
              <a:gd name="connsiteY3" fmla="*/ 867255 h 2123675"/>
              <a:gd name="connsiteX4" fmla="*/ 1779202 w 2123675"/>
              <a:gd name="connsiteY4" fmla="*/ 1256420 h 2123675"/>
              <a:gd name="connsiteX5" fmla="*/ 2017635 w 2123675"/>
              <a:gd name="connsiteY5" fmla="*/ 1480545 h 2123675"/>
              <a:gd name="connsiteX6" fmla="*/ 1902347 w 2123675"/>
              <a:gd name="connsiteY6" fmla="*/ 1680229 h 2123675"/>
              <a:gd name="connsiteX7" fmla="*/ 1589033 w 2123675"/>
              <a:gd name="connsiteY7" fmla="*/ 1585802 h 2123675"/>
              <a:gd name="connsiteX8" fmla="*/ 1252006 w 2123675"/>
              <a:gd name="connsiteY8" fmla="*/ 1780385 h 2123675"/>
              <a:gd name="connsiteX9" fmla="*/ 1177125 w 2123675"/>
              <a:gd name="connsiteY9" fmla="*/ 2098936 h 2123675"/>
              <a:gd name="connsiteX10" fmla="*/ 946550 w 2123675"/>
              <a:gd name="connsiteY10" fmla="*/ 2098936 h 2123675"/>
              <a:gd name="connsiteX11" fmla="*/ 871669 w 2123675"/>
              <a:gd name="connsiteY11" fmla="*/ 1780385 h 2123675"/>
              <a:gd name="connsiteX12" fmla="*/ 534642 w 2123675"/>
              <a:gd name="connsiteY12" fmla="*/ 1585802 h 2123675"/>
              <a:gd name="connsiteX13" fmla="*/ 221328 w 2123675"/>
              <a:gd name="connsiteY13" fmla="*/ 1680229 h 2123675"/>
              <a:gd name="connsiteX14" fmla="*/ 106040 w 2123675"/>
              <a:gd name="connsiteY14" fmla="*/ 1480545 h 2123675"/>
              <a:gd name="connsiteX15" fmla="*/ 344473 w 2123675"/>
              <a:gd name="connsiteY15" fmla="*/ 1256420 h 2123675"/>
              <a:gd name="connsiteX16" fmla="*/ 344473 w 2123675"/>
              <a:gd name="connsiteY16" fmla="*/ 867255 h 2123675"/>
              <a:gd name="connsiteX17" fmla="*/ 106040 w 2123675"/>
              <a:gd name="connsiteY17" fmla="*/ 643130 h 2123675"/>
              <a:gd name="connsiteX18" fmla="*/ 221328 w 2123675"/>
              <a:gd name="connsiteY18" fmla="*/ 443446 h 2123675"/>
              <a:gd name="connsiteX19" fmla="*/ 534642 w 2123675"/>
              <a:gd name="connsiteY19" fmla="*/ 537873 h 2123675"/>
              <a:gd name="connsiteX20" fmla="*/ 871669 w 2123675"/>
              <a:gd name="connsiteY20" fmla="*/ 343290 h 2123675"/>
              <a:gd name="connsiteX21" fmla="*/ 946550 w 2123675"/>
              <a:gd name="connsiteY21" fmla="*/ 24739 h 2123675"/>
              <a:gd name="connsiteX22" fmla="*/ 1177125 w 2123675"/>
              <a:gd name="connsiteY22" fmla="*/ 24739 h 2123675"/>
              <a:gd name="connsiteX23" fmla="*/ 1252006 w 2123675"/>
              <a:gd name="connsiteY23" fmla="*/ 343290 h 2123675"/>
              <a:gd name="connsiteX24" fmla="*/ 1589033 w 2123675"/>
              <a:gd name="connsiteY24" fmla="*/ 537873 h 212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123675" h="2123675">
                <a:moveTo>
                  <a:pt x="1366897" y="537190"/>
                </a:moveTo>
                <a:lnTo>
                  <a:pt x="1594045" y="396507"/>
                </a:lnTo>
                <a:lnTo>
                  <a:pt x="1727168" y="529630"/>
                </a:lnTo>
                <a:lnTo>
                  <a:pt x="1586485" y="756778"/>
                </a:lnTo>
                <a:cubicBezTo>
                  <a:pt x="1640670" y="849967"/>
                  <a:pt x="1669056" y="955907"/>
                  <a:pt x="1668725" y="1063703"/>
                </a:cubicBezTo>
                <a:lnTo>
                  <a:pt x="1904134" y="1190078"/>
                </a:lnTo>
                <a:lnTo>
                  <a:pt x="1855408" y="1371927"/>
                </a:lnTo>
                <a:lnTo>
                  <a:pt x="1588350" y="1363666"/>
                </a:lnTo>
                <a:cubicBezTo>
                  <a:pt x="1534739" y="1457186"/>
                  <a:pt x="1457186" y="1534739"/>
                  <a:pt x="1363666" y="1588351"/>
                </a:cubicBezTo>
                <a:lnTo>
                  <a:pt x="1371926" y="1855408"/>
                </a:lnTo>
                <a:lnTo>
                  <a:pt x="1190078" y="1904134"/>
                </a:lnTo>
                <a:lnTo>
                  <a:pt x="1063703" y="1668725"/>
                </a:lnTo>
                <a:cubicBezTo>
                  <a:pt x="955907" y="1669057"/>
                  <a:pt x="849967" y="1640670"/>
                  <a:pt x="756778" y="1586485"/>
                </a:cubicBezTo>
                <a:lnTo>
                  <a:pt x="529630" y="1727168"/>
                </a:lnTo>
                <a:lnTo>
                  <a:pt x="396507" y="1594045"/>
                </a:lnTo>
                <a:lnTo>
                  <a:pt x="537190" y="1366897"/>
                </a:lnTo>
                <a:cubicBezTo>
                  <a:pt x="483005" y="1273708"/>
                  <a:pt x="454619" y="1167768"/>
                  <a:pt x="454950" y="1059972"/>
                </a:cubicBezTo>
                <a:lnTo>
                  <a:pt x="219541" y="933597"/>
                </a:lnTo>
                <a:lnTo>
                  <a:pt x="268267" y="751748"/>
                </a:lnTo>
                <a:lnTo>
                  <a:pt x="535325" y="760009"/>
                </a:lnTo>
                <a:cubicBezTo>
                  <a:pt x="588936" y="666489"/>
                  <a:pt x="666489" y="588936"/>
                  <a:pt x="760009" y="535324"/>
                </a:cubicBezTo>
                <a:lnTo>
                  <a:pt x="751749" y="268267"/>
                </a:lnTo>
                <a:lnTo>
                  <a:pt x="933597" y="219541"/>
                </a:lnTo>
                <a:lnTo>
                  <a:pt x="1059972" y="454950"/>
                </a:lnTo>
                <a:cubicBezTo>
                  <a:pt x="1167768" y="454618"/>
                  <a:pt x="1273708" y="483005"/>
                  <a:pt x="1366897" y="537190"/>
                </a:cubicBezTo>
                <a:close/>
              </a:path>
            </a:pathLst>
          </a:custGeom>
          <a:solidFill>
            <a:srgbClr val="0070C0"/>
          </a:solidFill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ffectLst>
            <a:outerShdw blurRad="1016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84" name="TextBox 55">
            <a:extLst>
              <a:ext uri="{FF2B5EF4-FFF2-40B4-BE49-F238E27FC236}">
                <a16:creationId xmlns:a16="http://schemas.microsoft.com/office/drawing/2014/main" id="{9C9AB451-FA7F-4A3D-ABF4-ED4C570CE288}"/>
              </a:ext>
            </a:extLst>
          </p:cNvPr>
          <p:cNvSpPr txBox="1"/>
          <p:nvPr/>
        </p:nvSpPr>
        <p:spPr>
          <a:xfrm>
            <a:off x="3522984" y="3683762"/>
            <a:ext cx="18674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虚拟线程</a:t>
            </a:r>
            <a:endParaRPr lang="zh-CN" altLang="en-US" sz="24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0CB905F-0F19-4D47-ABA3-3E81B79ADD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9099" y="4232518"/>
            <a:ext cx="5181162" cy="3310646"/>
          </a:xfrm>
          <a:prstGeom prst="rect">
            <a:avLst/>
          </a:prstGeom>
        </p:spPr>
      </p:pic>
      <p:pic>
        <p:nvPicPr>
          <p:cNvPr id="95" name="图片 94">
            <a:extLst>
              <a:ext uri="{FF2B5EF4-FFF2-40B4-BE49-F238E27FC236}">
                <a16:creationId xmlns:a16="http://schemas.microsoft.com/office/drawing/2014/main" id="{F862F246-B754-4542-9CF6-C9F98FAA4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82609" y="-886069"/>
            <a:ext cx="5181162" cy="3310646"/>
          </a:xfrm>
          <a:prstGeom prst="rect">
            <a:avLst/>
          </a:prstGeom>
        </p:spPr>
      </p:pic>
      <p:grpSp>
        <p:nvGrpSpPr>
          <p:cNvPr id="21" name="组合 55">
            <a:extLst>
              <a:ext uri="{FF2B5EF4-FFF2-40B4-BE49-F238E27FC236}">
                <a16:creationId xmlns:a16="http://schemas.microsoft.com/office/drawing/2014/main" id="{9A75791D-66DA-4F9B-ADD1-3552593E05D4}"/>
              </a:ext>
            </a:extLst>
          </p:cNvPr>
          <p:cNvGrpSpPr/>
          <p:nvPr/>
        </p:nvGrpSpPr>
        <p:grpSpPr bwMode="auto">
          <a:xfrm>
            <a:off x="4193818" y="177245"/>
            <a:ext cx="3573065" cy="696471"/>
            <a:chOff x="3791743" y="5346472"/>
            <a:chExt cx="5833187" cy="1152803"/>
          </a:xfrm>
          <a:effectLst/>
        </p:grpSpPr>
        <p:sp>
          <p:nvSpPr>
            <p:cNvPr id="22" name="任意多边形 166">
              <a:extLst>
                <a:ext uri="{FF2B5EF4-FFF2-40B4-BE49-F238E27FC236}">
                  <a16:creationId xmlns:a16="http://schemas.microsoft.com/office/drawing/2014/main" id="{41FD1E90-42F3-4678-97BA-467921B0BD87}"/>
                </a:ext>
              </a:extLst>
            </p:cNvPr>
            <p:cNvSpPr/>
            <p:nvPr/>
          </p:nvSpPr>
          <p:spPr>
            <a:xfrm>
              <a:off x="3791743" y="5347083"/>
              <a:ext cx="5833187" cy="1152192"/>
            </a:xfrm>
            <a:custGeom>
              <a:avLst/>
              <a:gdLst>
                <a:gd name="connsiteX0" fmla="*/ 619854 w 5832648"/>
                <a:gd name="connsiteY0" fmla="*/ 172234 h 1152128"/>
                <a:gd name="connsiteX1" fmla="*/ 247759 w 5832648"/>
                <a:gd name="connsiteY1" fmla="*/ 418875 h 1152128"/>
                <a:gd name="connsiteX2" fmla="*/ 216024 w 5832648"/>
                <a:gd name="connsiteY2" fmla="*/ 576064 h 1152128"/>
                <a:gd name="connsiteX3" fmla="*/ 216024 w 5832648"/>
                <a:gd name="connsiteY3" fmla="*/ 576063 h 1152128"/>
                <a:gd name="connsiteX4" fmla="*/ 216024 w 5832648"/>
                <a:gd name="connsiteY4" fmla="*/ 576064 h 1152128"/>
                <a:gd name="connsiteX5" fmla="*/ 216024 w 5832648"/>
                <a:gd name="connsiteY5" fmla="*/ 576064 h 1152128"/>
                <a:gd name="connsiteX6" fmla="*/ 247759 w 5832648"/>
                <a:gd name="connsiteY6" fmla="*/ 733252 h 1152128"/>
                <a:gd name="connsiteX7" fmla="*/ 619854 w 5832648"/>
                <a:gd name="connsiteY7" fmla="*/ 979893 h 1152128"/>
                <a:gd name="connsiteX8" fmla="*/ 5212794 w 5832648"/>
                <a:gd name="connsiteY8" fmla="*/ 979894 h 1152128"/>
                <a:gd name="connsiteX9" fmla="*/ 5616624 w 5832648"/>
                <a:gd name="connsiteY9" fmla="*/ 576064 h 1152128"/>
                <a:gd name="connsiteX10" fmla="*/ 5616625 w 5832648"/>
                <a:gd name="connsiteY10" fmla="*/ 576064 h 1152128"/>
                <a:gd name="connsiteX11" fmla="*/ 5212795 w 5832648"/>
                <a:gd name="connsiteY11" fmla="*/ 172234 h 1152128"/>
                <a:gd name="connsiteX12" fmla="*/ 576064 w 5832648"/>
                <a:gd name="connsiteY12" fmla="*/ 0 h 1152128"/>
                <a:gd name="connsiteX13" fmla="*/ 5256584 w 5832648"/>
                <a:gd name="connsiteY13" fmla="*/ 0 h 1152128"/>
                <a:gd name="connsiteX14" fmla="*/ 5832648 w 5832648"/>
                <a:gd name="connsiteY14" fmla="*/ 576064 h 1152128"/>
                <a:gd name="connsiteX15" fmla="*/ 5256584 w 5832648"/>
                <a:gd name="connsiteY15" fmla="*/ 1152128 h 1152128"/>
                <a:gd name="connsiteX16" fmla="*/ 576064 w 5832648"/>
                <a:gd name="connsiteY16" fmla="*/ 1152128 h 1152128"/>
                <a:gd name="connsiteX17" fmla="*/ 0 w 5832648"/>
                <a:gd name="connsiteY17" fmla="*/ 576064 h 1152128"/>
                <a:gd name="connsiteX18" fmla="*/ 576064 w 5832648"/>
                <a:gd name="connsiteY18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32648" h="1152128">
                  <a:moveTo>
                    <a:pt x="619854" y="172234"/>
                  </a:moveTo>
                  <a:cubicBezTo>
                    <a:pt x="452583" y="172234"/>
                    <a:pt x="309064" y="273935"/>
                    <a:pt x="247759" y="418875"/>
                  </a:cubicBezTo>
                  <a:lnTo>
                    <a:pt x="216024" y="576064"/>
                  </a:lnTo>
                  <a:lnTo>
                    <a:pt x="216024" y="576063"/>
                  </a:lnTo>
                  <a:lnTo>
                    <a:pt x="216024" y="576064"/>
                  </a:lnTo>
                  <a:lnTo>
                    <a:pt x="216024" y="576064"/>
                  </a:lnTo>
                  <a:lnTo>
                    <a:pt x="247759" y="733252"/>
                  </a:lnTo>
                  <a:cubicBezTo>
                    <a:pt x="309064" y="878193"/>
                    <a:pt x="452583" y="979893"/>
                    <a:pt x="619854" y="979893"/>
                  </a:cubicBezTo>
                  <a:lnTo>
                    <a:pt x="5212794" y="979894"/>
                  </a:lnTo>
                  <a:cubicBezTo>
                    <a:pt x="5435823" y="979894"/>
                    <a:pt x="5616624" y="799093"/>
                    <a:pt x="5616624" y="576064"/>
                  </a:cubicBezTo>
                  <a:lnTo>
                    <a:pt x="5616625" y="576064"/>
                  </a:lnTo>
                  <a:cubicBezTo>
                    <a:pt x="5616625" y="353035"/>
                    <a:pt x="5435824" y="172234"/>
                    <a:pt x="5212795" y="172234"/>
                  </a:cubicBezTo>
                  <a:close/>
                  <a:moveTo>
                    <a:pt x="576064" y="0"/>
                  </a:moveTo>
                  <a:lnTo>
                    <a:pt x="5256584" y="0"/>
                  </a:lnTo>
                  <a:cubicBezTo>
                    <a:pt x="5574735" y="0"/>
                    <a:pt x="5832648" y="257913"/>
                    <a:pt x="5832648" y="576064"/>
                  </a:cubicBezTo>
                  <a:cubicBezTo>
                    <a:pt x="5832648" y="894215"/>
                    <a:pt x="5574735" y="1152128"/>
                    <a:pt x="5256584" y="1152128"/>
                  </a:cubicBezTo>
                  <a:lnTo>
                    <a:pt x="576064" y="1152128"/>
                  </a:lnTo>
                  <a:cubicBezTo>
                    <a:pt x="257913" y="1152128"/>
                    <a:pt x="0" y="894215"/>
                    <a:pt x="0" y="576064"/>
                  </a:cubicBezTo>
                  <a:cubicBezTo>
                    <a:pt x="0" y="257913"/>
                    <a:pt x="257913" y="0"/>
                    <a:pt x="5760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 dirty="0">
                <a:cs typeface="+mn-ea"/>
                <a:sym typeface="+mn-lt"/>
              </a:endParaRPr>
            </a:p>
          </p:txBody>
        </p:sp>
        <p:sp>
          <p:nvSpPr>
            <p:cNvPr id="23" name="圆角矩形 165">
              <a:extLst>
                <a:ext uri="{FF2B5EF4-FFF2-40B4-BE49-F238E27FC236}">
                  <a16:creationId xmlns:a16="http://schemas.microsoft.com/office/drawing/2014/main" id="{99B95D86-4D78-49C9-A23F-E79B043132C4}"/>
                </a:ext>
              </a:extLst>
            </p:cNvPr>
            <p:cNvSpPr/>
            <p:nvPr/>
          </p:nvSpPr>
          <p:spPr>
            <a:xfrm>
              <a:off x="4007769" y="5518706"/>
              <a:ext cx="5400600" cy="8076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gradFill flip="none" rotWithShape="1">
                <a:gsLst>
                  <a:gs pos="100000">
                    <a:schemeClr val="bg1"/>
                  </a:gs>
                  <a:gs pos="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dist"/>
              <a:r>
                <a:rPr lang="zh-CN" altLang="en-US" b="1" dirty="0">
                  <a:solidFill>
                    <a:srgbClr val="EB3F3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新版特性</a:t>
              </a:r>
            </a:p>
          </p:txBody>
        </p:sp>
        <p:sp>
          <p:nvSpPr>
            <p:cNvPr id="24" name="圆角矩形 167">
              <a:extLst>
                <a:ext uri="{FF2B5EF4-FFF2-40B4-BE49-F238E27FC236}">
                  <a16:creationId xmlns:a16="http://schemas.microsoft.com/office/drawing/2014/main" id="{81E9A0E2-EA64-4C68-B0C0-FC7FE020A28A}"/>
                </a:ext>
              </a:extLst>
            </p:cNvPr>
            <p:cNvSpPr/>
            <p:nvPr/>
          </p:nvSpPr>
          <p:spPr>
            <a:xfrm>
              <a:off x="3791744" y="5346472"/>
              <a:ext cx="5832649" cy="1152127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>
                <a:cs typeface="+mn-ea"/>
                <a:sym typeface="+mn-lt"/>
              </a:endParaRPr>
            </a:p>
          </p:txBody>
        </p:sp>
      </p:grpSp>
      <p:sp>
        <p:nvSpPr>
          <p:cNvPr id="2" name="TextBox 55">
            <a:extLst>
              <a:ext uri="{FF2B5EF4-FFF2-40B4-BE49-F238E27FC236}">
                <a16:creationId xmlns:a16="http://schemas.microsoft.com/office/drawing/2014/main" id="{FBB91687-7AB4-5A91-98C4-DEB3253FA8B4}"/>
              </a:ext>
            </a:extLst>
          </p:cNvPr>
          <p:cNvSpPr txBox="1"/>
          <p:nvPr/>
        </p:nvSpPr>
        <p:spPr>
          <a:xfrm>
            <a:off x="1713144" y="2333283"/>
            <a:ext cx="14943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性能提升</a:t>
            </a:r>
          </a:p>
        </p:txBody>
      </p:sp>
      <p:sp>
        <p:nvSpPr>
          <p:cNvPr id="4" name="TextBox 55">
            <a:extLst>
              <a:ext uri="{FF2B5EF4-FFF2-40B4-BE49-F238E27FC236}">
                <a16:creationId xmlns:a16="http://schemas.microsoft.com/office/drawing/2014/main" id="{33934EC0-CF23-C330-6677-8A71195E161F}"/>
              </a:ext>
            </a:extLst>
          </p:cNvPr>
          <p:cNvSpPr txBox="1"/>
          <p:nvPr/>
        </p:nvSpPr>
        <p:spPr>
          <a:xfrm>
            <a:off x="2334845" y="5054109"/>
            <a:ext cx="13274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virtual</a:t>
            </a:r>
            <a:endParaRPr lang="zh-CN" altLang="en-US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TextBox 61">
            <a:extLst>
              <a:ext uri="{FF2B5EF4-FFF2-40B4-BE49-F238E27FC236}">
                <a16:creationId xmlns:a16="http://schemas.microsoft.com/office/drawing/2014/main" id="{A508609D-25EC-4143-AA4F-783BA968D094}"/>
              </a:ext>
            </a:extLst>
          </p:cNvPr>
          <p:cNvSpPr txBox="1"/>
          <p:nvPr/>
        </p:nvSpPr>
        <p:spPr>
          <a:xfrm>
            <a:off x="6096000" y="1422119"/>
            <a:ext cx="5892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Thread.startVirtualThread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(() -&gt; {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System.out.println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("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虚拟线程执行中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...");</a:t>
            </a:r>
          </a:p>
          <a:p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});</a:t>
            </a:r>
          </a:p>
          <a:p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r>
              <a:rPr lang="en-US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Thread.Builder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lang="en-US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virtualBuilder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= </a:t>
            </a:r>
            <a:r>
              <a:rPr lang="en-US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Thread.</a:t>
            </a:r>
            <a:r>
              <a:rPr lang="en-US" altLang="zh-CN" sz="1600" dirty="0" err="1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ofVirtual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().name("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虚拟线程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");</a:t>
            </a:r>
          </a:p>
          <a:p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Thread t2 = </a:t>
            </a:r>
            <a:r>
              <a:rPr lang="en-US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virtualBuilder.start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(() -&gt; {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System.out.println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("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虚拟线程执行中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...");});</a:t>
            </a:r>
          </a:p>
          <a:p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try (var executor = 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Executors.</a:t>
            </a:r>
            <a:r>
              <a:rPr lang="en" altLang="zh-CN" sz="1600" dirty="0" err="1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newVirtualThreadPerTaskExecutor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()) {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IntStream.range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(0, 10000).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forEach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-&gt; {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   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executor.submit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(() -&gt; {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       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Thread.sleep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Duration.ofSeconds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(1));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       return 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;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   });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});</a:t>
            </a:r>
          </a:p>
          <a:p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}</a:t>
            </a:r>
            <a:endParaRPr lang="zh-CN" altLang="en-US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22157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54F69A1-A90A-4569-86AE-B8EC8D94AE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6950" y="-222422"/>
            <a:ext cx="7485488" cy="6858000"/>
          </a:xfrm>
          <a:prstGeom prst="rect">
            <a:avLst/>
          </a:prstGeom>
        </p:spPr>
      </p:pic>
      <p:sp>
        <p:nvSpPr>
          <p:cNvPr id="33" name="AutoShape 30">
            <a:extLst>
              <a:ext uri="{FF2B5EF4-FFF2-40B4-BE49-F238E27FC236}">
                <a16:creationId xmlns:a16="http://schemas.microsoft.com/office/drawing/2014/main" id="{0E757C22-3443-420E-B9D3-4132AA66CAC4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2660189" y="3521403"/>
            <a:ext cx="5245100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E998757C-EE91-437F-A2ED-98C620961F49}"/>
              </a:ext>
            </a:extLst>
          </p:cNvPr>
          <p:cNvSpPr txBox="1"/>
          <p:nvPr/>
        </p:nvSpPr>
        <p:spPr>
          <a:xfrm>
            <a:off x="1438846" y="2382636"/>
            <a:ext cx="4329060" cy="1138767"/>
          </a:xfrm>
          <a:prstGeom prst="rect">
            <a:avLst/>
          </a:prstGeom>
          <a:noFill/>
        </p:spPr>
        <p:txBody>
          <a:bodyPr wrap="none" lIns="121915" tIns="60957" rIns="121915" bIns="60957" rtlCol="0">
            <a:spAutoFit/>
          </a:bodyPr>
          <a:lstStyle/>
          <a:p>
            <a:r>
              <a:rPr lang="zh-CN" altLang="en-US" sz="66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+mn-ea"/>
                <a:sym typeface="+mn-lt"/>
              </a:rPr>
              <a:t>谢 谢 聆 听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EC7B90BA-826C-4658-917F-B2CCF7FE9B06}"/>
              </a:ext>
            </a:extLst>
          </p:cNvPr>
          <p:cNvSpPr txBox="1"/>
          <p:nvPr/>
        </p:nvSpPr>
        <p:spPr>
          <a:xfrm>
            <a:off x="1438846" y="3579215"/>
            <a:ext cx="246276" cy="492436"/>
          </a:xfrm>
          <a:prstGeom prst="rect">
            <a:avLst/>
          </a:prstGeom>
          <a:noFill/>
        </p:spPr>
        <p:txBody>
          <a:bodyPr wrap="none" lIns="121915" tIns="60957" rIns="121915" bIns="60957" rtlCol="0">
            <a:spAutoFit/>
          </a:bodyPr>
          <a:lstStyle/>
          <a:p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213EEF9-B986-D485-9333-0A492696D9EE}"/>
              </a:ext>
            </a:extLst>
          </p:cNvPr>
          <p:cNvSpPr txBox="1"/>
          <p:nvPr/>
        </p:nvSpPr>
        <p:spPr>
          <a:xfrm>
            <a:off x="2701211" y="3711102"/>
            <a:ext cx="1804330" cy="954101"/>
          </a:xfrm>
          <a:prstGeom prst="rect">
            <a:avLst/>
          </a:prstGeom>
          <a:noFill/>
        </p:spPr>
        <p:txBody>
          <a:bodyPr wrap="none" lIns="121915" tIns="60957" rIns="121915" bIns="60957" rtlCol="0">
            <a:spAutoFit/>
          </a:bodyPr>
          <a:lstStyle/>
          <a:p>
            <a:r>
              <a:rPr lang="en-US" altLang="zh-CN" sz="54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+mn-ea"/>
                <a:sym typeface="+mn-lt"/>
              </a:rPr>
              <a:t>Q&amp;A</a:t>
            </a:r>
            <a:endParaRPr lang="zh-CN" altLang="en-US" sz="5400" b="1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26F33A5-308B-7FB8-FF1A-285CADDB5B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8053" y="0"/>
            <a:ext cx="51468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235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32C43A0C-6C52-45B6-A2AF-8959A2BF20C3}"/>
              </a:ext>
            </a:extLst>
          </p:cNvPr>
          <p:cNvGrpSpPr/>
          <p:nvPr/>
        </p:nvGrpSpPr>
        <p:grpSpPr>
          <a:xfrm>
            <a:off x="2963916" y="775886"/>
            <a:ext cx="5806440" cy="1713376"/>
            <a:chOff x="2914299" y="54369"/>
            <a:chExt cx="5806440" cy="1713376"/>
          </a:xfrm>
        </p:grpSpPr>
        <p:pic>
          <p:nvPicPr>
            <p:cNvPr id="52" name="图片 51">
              <a:extLst>
                <a:ext uri="{FF2B5EF4-FFF2-40B4-BE49-F238E27FC236}">
                  <a16:creationId xmlns:a16="http://schemas.microsoft.com/office/drawing/2014/main" id="{6DB5A0EA-099A-4DF8-BBFC-DB9891388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14299" y="54369"/>
              <a:ext cx="5806440" cy="171337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93" name="Group 10">
              <a:extLst>
                <a:ext uri="{FF2B5EF4-FFF2-40B4-BE49-F238E27FC236}">
                  <a16:creationId xmlns:a16="http://schemas.microsoft.com/office/drawing/2014/main" id="{E390B2B8-B26F-4864-9E1B-0F0632D00167}"/>
                </a:ext>
              </a:extLst>
            </p:cNvPr>
            <p:cNvGrpSpPr/>
            <p:nvPr/>
          </p:nvGrpSpPr>
          <p:grpSpPr>
            <a:xfrm>
              <a:off x="3702618" y="630128"/>
              <a:ext cx="3962574" cy="563232"/>
              <a:chOff x="3943834" y="704409"/>
              <a:chExt cx="3962574" cy="563232"/>
            </a:xfrm>
          </p:grpSpPr>
          <p:sp>
            <p:nvSpPr>
              <p:cNvPr id="94" name="TextBox 11">
                <a:extLst>
                  <a:ext uri="{FF2B5EF4-FFF2-40B4-BE49-F238E27FC236}">
                    <a16:creationId xmlns:a16="http://schemas.microsoft.com/office/drawing/2014/main" id="{932A7874-4A82-47CE-BC51-1000C2033D73}"/>
                  </a:ext>
                </a:extLst>
              </p:cNvPr>
              <p:cNvSpPr txBox="1"/>
              <p:nvPr/>
            </p:nvSpPr>
            <p:spPr>
              <a:xfrm>
                <a:off x="3943834" y="704409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 fontScale="92500" lnSpcReduction="10000"/>
              </a:bodyPr>
              <a:lstStyle/>
              <a:p>
                <a:pPr algn="dist"/>
                <a:r>
                  <a:rPr lang="zh-CN" altLang="en-US" b="1" dirty="0">
                    <a:solidFill>
                      <a:srgbClr val="EB3F3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踩坑记录</a:t>
                </a:r>
              </a:p>
            </p:txBody>
          </p:sp>
          <p:sp>
            <p:nvSpPr>
              <p:cNvPr id="95" name="TextBox 12">
                <a:extLst>
                  <a:ext uri="{FF2B5EF4-FFF2-40B4-BE49-F238E27FC236}">
                    <a16:creationId xmlns:a16="http://schemas.microsoft.com/office/drawing/2014/main" id="{CC0B6DE3-4262-4B0A-88AE-18A53889BEB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微软雅黑" panose="020B0503020204020204" pitchFamily="34" charset="-122"/>
                    <a:cs typeface="+mn-ea"/>
                    <a:sym typeface="+mn-lt"/>
                  </a:rPr>
                  <a:t>记录工作</a:t>
                </a:r>
                <a:r>
                  <a:rPr lang="en-US" altLang="zh-CN" sz="105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微软雅黑" panose="020B0503020204020204" pitchFamily="34" charset="-122"/>
                    <a:cs typeface="+mn-ea"/>
                    <a:sym typeface="+mn-lt"/>
                  </a:rPr>
                  <a:t>8</a:t>
                </a:r>
                <a:r>
                  <a:rPr lang="zh-CN" altLang="en-US" sz="105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微软雅黑" panose="020B0503020204020204" pitchFamily="34" charset="-122"/>
                    <a:cs typeface="+mn-ea"/>
                    <a:sym typeface="+mn-lt"/>
                  </a:rPr>
                  <a:t>年来工作中遇到的一些坑</a:t>
                </a:r>
              </a:p>
            </p:txBody>
          </p:sp>
        </p:grp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BF5646E3-6708-4AFC-87C0-97FE875C89E9}"/>
              </a:ext>
            </a:extLst>
          </p:cNvPr>
          <p:cNvGrpSpPr/>
          <p:nvPr/>
        </p:nvGrpSpPr>
        <p:grpSpPr>
          <a:xfrm>
            <a:off x="3752235" y="2549922"/>
            <a:ext cx="5806440" cy="1713376"/>
            <a:chOff x="3702618" y="1702571"/>
            <a:chExt cx="5806440" cy="1713376"/>
          </a:xfrm>
        </p:grpSpPr>
        <p:pic>
          <p:nvPicPr>
            <p:cNvPr id="54" name="图片 53">
              <a:extLst>
                <a:ext uri="{FF2B5EF4-FFF2-40B4-BE49-F238E27FC236}">
                  <a16:creationId xmlns:a16="http://schemas.microsoft.com/office/drawing/2014/main" id="{8D935784-D565-469D-8B8B-78CE23CD7B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2618" y="1702571"/>
              <a:ext cx="5806440" cy="171337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96" name="Group 18">
              <a:extLst>
                <a:ext uri="{FF2B5EF4-FFF2-40B4-BE49-F238E27FC236}">
                  <a16:creationId xmlns:a16="http://schemas.microsoft.com/office/drawing/2014/main" id="{1ADE3A92-D1C4-4DB9-96FD-9F42731C7087}"/>
                </a:ext>
              </a:extLst>
            </p:cNvPr>
            <p:cNvGrpSpPr/>
            <p:nvPr/>
          </p:nvGrpSpPr>
          <p:grpSpPr>
            <a:xfrm>
              <a:off x="4434489" y="2271327"/>
              <a:ext cx="3962574" cy="563232"/>
              <a:chOff x="3943834" y="704409"/>
              <a:chExt cx="3962574" cy="563232"/>
            </a:xfrm>
          </p:grpSpPr>
          <p:sp>
            <p:nvSpPr>
              <p:cNvPr id="97" name="TextBox 19">
                <a:extLst>
                  <a:ext uri="{FF2B5EF4-FFF2-40B4-BE49-F238E27FC236}">
                    <a16:creationId xmlns:a16="http://schemas.microsoft.com/office/drawing/2014/main" id="{F3A83BC4-0D21-44BF-9656-683D68B6EFD8}"/>
                  </a:ext>
                </a:extLst>
              </p:cNvPr>
              <p:cNvSpPr txBox="1"/>
              <p:nvPr/>
            </p:nvSpPr>
            <p:spPr>
              <a:xfrm>
                <a:off x="3943834" y="704409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 fontScale="92500" lnSpcReduction="10000"/>
              </a:bodyPr>
              <a:lstStyle/>
              <a:p>
                <a:pPr algn="dist"/>
                <a:r>
                  <a:rPr lang="zh-CN" altLang="en-US" b="1" dirty="0">
                    <a:solidFill>
                      <a:srgbClr val="FFC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手册解读</a:t>
                </a:r>
              </a:p>
            </p:txBody>
          </p:sp>
          <p:sp>
            <p:nvSpPr>
              <p:cNvPr id="98" name="TextBox 20">
                <a:extLst>
                  <a:ext uri="{FF2B5EF4-FFF2-40B4-BE49-F238E27FC236}">
                    <a16:creationId xmlns:a16="http://schemas.microsoft.com/office/drawing/2014/main" id="{8E69E55B-61EE-4165-871D-FF6F4DCF95C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微软雅黑" panose="020B0503020204020204" pitchFamily="34" charset="-122"/>
                    <a:cs typeface="+mn-ea"/>
                    <a:sym typeface="+mn-lt"/>
                  </a:rPr>
                  <a:t>解读</a:t>
                </a:r>
                <a:r>
                  <a:rPr lang="en-US" altLang="zh-CN" sz="105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微软雅黑" panose="020B0503020204020204" pitchFamily="34" charset="-122"/>
                    <a:cs typeface="+mn-ea"/>
                    <a:sym typeface="+mn-lt"/>
                  </a:rPr>
                  <a:t>《Java</a:t>
                </a:r>
                <a:r>
                  <a:rPr lang="zh-CN" altLang="en-US" sz="105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微软雅黑" panose="020B0503020204020204" pitchFamily="34" charset="-122"/>
                    <a:cs typeface="+mn-ea"/>
                    <a:sym typeface="+mn-lt"/>
                  </a:rPr>
                  <a:t>开发手册</a:t>
                </a:r>
                <a:r>
                  <a:rPr lang="en-US" altLang="zh-CN" sz="105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微软雅黑" panose="020B0503020204020204" pitchFamily="34" charset="-122"/>
                    <a:cs typeface="+mn-ea"/>
                    <a:sym typeface="+mn-lt"/>
                  </a:rPr>
                  <a:t>》</a:t>
                </a:r>
                <a:r>
                  <a:rPr lang="zh-CN" altLang="en-US" sz="105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微软雅黑" panose="020B0503020204020204" pitchFamily="34" charset="-122"/>
                    <a:cs typeface="+mn-ea"/>
                    <a:sym typeface="+mn-lt"/>
                  </a:rPr>
                  <a:t>中的一些规约背后的思考</a:t>
                </a:r>
              </a:p>
            </p:txBody>
          </p:sp>
        </p:grpSp>
      </p:grpSp>
      <p:pic>
        <p:nvPicPr>
          <p:cNvPr id="58" name="图片 57">
            <a:extLst>
              <a:ext uri="{FF2B5EF4-FFF2-40B4-BE49-F238E27FC236}">
                <a16:creationId xmlns:a16="http://schemas.microsoft.com/office/drawing/2014/main" id="{46107C94-66E9-4AC1-A38E-8BC5D8CB62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5925" y="-1600792"/>
            <a:ext cx="3941445" cy="3635953"/>
          </a:xfrm>
          <a:prstGeom prst="rect">
            <a:avLst/>
          </a:prstGeom>
        </p:spPr>
      </p:pic>
      <p:sp>
        <p:nvSpPr>
          <p:cNvPr id="78" name="文本框 55">
            <a:extLst>
              <a:ext uri="{FF2B5EF4-FFF2-40B4-BE49-F238E27FC236}">
                <a16:creationId xmlns:a16="http://schemas.microsoft.com/office/drawing/2014/main" id="{834C77BE-907D-4BE6-B745-8CDAC05415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504" y="3727410"/>
            <a:ext cx="1188980" cy="307777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400" b="1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CONTENTS</a:t>
            </a:r>
            <a:endParaRPr lang="zh-CN" altLang="en-US" sz="1400" b="1" dirty="0">
              <a:solidFill>
                <a:schemeClr val="tx2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79" name="文本框 83">
            <a:extLst>
              <a:ext uri="{FF2B5EF4-FFF2-40B4-BE49-F238E27FC236}">
                <a16:creationId xmlns:a16="http://schemas.microsoft.com/office/drawing/2014/main" id="{382FF5C2-C8A8-4B71-8F8C-B59036C88E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2235" y="2035161"/>
            <a:ext cx="1986441" cy="2800767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8800" b="1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目</a:t>
            </a:r>
            <a:endParaRPr lang="en-US" altLang="zh-CN" sz="8800" b="1" dirty="0">
              <a:solidFill>
                <a:schemeClr val="tx2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r>
              <a:rPr lang="en-US" altLang="zh-CN" sz="8800" b="1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  </a:t>
            </a:r>
            <a:r>
              <a:rPr lang="zh-CN" altLang="en-US" sz="8800" b="1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录</a:t>
            </a:r>
            <a:endParaRPr lang="zh-CN" altLang="en-US" sz="4400" b="1" dirty="0">
              <a:solidFill>
                <a:schemeClr val="tx2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BBE555F4-8434-4612-98BC-E342ED4A603F}"/>
              </a:ext>
            </a:extLst>
          </p:cNvPr>
          <p:cNvCxnSpPr>
            <a:cxnSpLocks/>
          </p:cNvCxnSpPr>
          <p:nvPr/>
        </p:nvCxnSpPr>
        <p:spPr>
          <a:xfrm>
            <a:off x="2487402" y="2834559"/>
            <a:ext cx="953028" cy="0"/>
          </a:xfrm>
          <a:prstGeom prst="line">
            <a:avLst/>
          </a:prstGeom>
          <a:ln w="19050">
            <a:solidFill>
              <a:srgbClr val="3AB6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FDEA7D76-8963-4F63-B263-C7116AFE7B37}"/>
              </a:ext>
            </a:extLst>
          </p:cNvPr>
          <p:cNvCxnSpPr/>
          <p:nvPr/>
        </p:nvCxnSpPr>
        <p:spPr>
          <a:xfrm flipH="1">
            <a:off x="445770" y="4168895"/>
            <a:ext cx="1108710" cy="0"/>
          </a:xfrm>
          <a:prstGeom prst="line">
            <a:avLst/>
          </a:prstGeom>
          <a:ln w="19050">
            <a:solidFill>
              <a:srgbClr val="3AB6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7" name="图片 86">
            <a:extLst>
              <a:ext uri="{FF2B5EF4-FFF2-40B4-BE49-F238E27FC236}">
                <a16:creationId xmlns:a16="http://schemas.microsoft.com/office/drawing/2014/main" id="{0DC72E22-847F-44F8-A672-D38D8F7A24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-716294" y="4969636"/>
            <a:ext cx="3203696" cy="2955385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FC09C71B-DCFD-8B5D-DA52-9F726FCABD41}"/>
              </a:ext>
            </a:extLst>
          </p:cNvPr>
          <p:cNvGrpSpPr/>
          <p:nvPr/>
        </p:nvGrpSpPr>
        <p:grpSpPr>
          <a:xfrm>
            <a:off x="4484106" y="4368738"/>
            <a:ext cx="5806440" cy="1713376"/>
            <a:chOff x="4525929" y="3356868"/>
            <a:chExt cx="5806440" cy="1713376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73EA4A80-C129-D15D-4B43-9B6249ED0F2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5929" y="3356868"/>
              <a:ext cx="5806440" cy="171337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6" name="Group 25">
              <a:extLst>
                <a:ext uri="{FF2B5EF4-FFF2-40B4-BE49-F238E27FC236}">
                  <a16:creationId xmlns:a16="http://schemas.microsoft.com/office/drawing/2014/main" id="{BB65F97A-11D9-2DC2-28CA-D90B2D95AD68}"/>
                </a:ext>
              </a:extLst>
            </p:cNvPr>
            <p:cNvGrpSpPr/>
            <p:nvPr/>
          </p:nvGrpSpPr>
          <p:grpSpPr>
            <a:xfrm>
              <a:off x="5154579" y="4047463"/>
              <a:ext cx="3962574" cy="563232"/>
              <a:chOff x="3943834" y="704409"/>
              <a:chExt cx="3962574" cy="563232"/>
            </a:xfrm>
          </p:grpSpPr>
          <p:sp>
            <p:nvSpPr>
              <p:cNvPr id="7" name="TextBox 26">
                <a:extLst>
                  <a:ext uri="{FF2B5EF4-FFF2-40B4-BE49-F238E27FC236}">
                    <a16:creationId xmlns:a16="http://schemas.microsoft.com/office/drawing/2014/main" id="{25F4A8C0-0AA6-0BBA-B5E3-101FC9AF2012}"/>
                  </a:ext>
                </a:extLst>
              </p:cNvPr>
              <p:cNvSpPr txBox="1"/>
              <p:nvPr/>
            </p:nvSpPr>
            <p:spPr>
              <a:xfrm>
                <a:off x="3943834" y="704409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 fontScale="92500" lnSpcReduction="10000"/>
              </a:bodyPr>
              <a:lstStyle/>
              <a:p>
                <a:pPr algn="dist"/>
                <a:r>
                  <a:rPr lang="zh-CN" altLang="en-US" b="1" dirty="0">
                    <a:solidFill>
                      <a:srgbClr val="2AB7A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新版特性</a:t>
                </a:r>
              </a:p>
            </p:txBody>
          </p:sp>
          <p:sp>
            <p:nvSpPr>
              <p:cNvPr id="8" name="TextBox 27">
                <a:extLst>
                  <a:ext uri="{FF2B5EF4-FFF2-40B4-BE49-F238E27FC236}">
                    <a16:creationId xmlns:a16="http://schemas.microsoft.com/office/drawing/2014/main" id="{6EBF0350-2DAC-07AA-FE84-4D57EAF5DB3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altLang="zh-CN" sz="105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微软雅黑" panose="020B0503020204020204" pitchFamily="34" charset="-122"/>
                    <a:cs typeface="+mn-ea"/>
                    <a:sym typeface="+mn-lt"/>
                  </a:rPr>
                  <a:t>JDK</a:t>
                </a:r>
                <a:r>
                  <a:rPr lang="zh-CN" altLang="en-US" sz="105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微软雅黑" panose="020B0503020204020204" pitchFamily="34" charset="-122"/>
                    <a:cs typeface="+mn-ea"/>
                    <a:sym typeface="+mn-lt"/>
                  </a:rPr>
                  <a:t>各个新版本中值得开发者关注的一些特性用法及原理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50298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47">
            <a:extLst>
              <a:ext uri="{FF2B5EF4-FFF2-40B4-BE49-F238E27FC236}">
                <a16:creationId xmlns:a16="http://schemas.microsoft.com/office/drawing/2014/main" id="{E15926D2-3916-4E6E-825C-3B707E35DB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541" y="781860"/>
            <a:ext cx="2504846" cy="2294870"/>
          </a:xfrm>
          <a:prstGeom prst="rect">
            <a:avLst/>
          </a:prstGeom>
        </p:spPr>
      </p:pic>
      <p:sp>
        <p:nvSpPr>
          <p:cNvPr id="49" name="矩形 48">
            <a:extLst>
              <a:ext uri="{FF2B5EF4-FFF2-40B4-BE49-F238E27FC236}">
                <a16:creationId xmlns:a16="http://schemas.microsoft.com/office/drawing/2014/main" id="{FF89318D-08E9-4EAB-9552-EC989CC4C800}"/>
              </a:ext>
            </a:extLst>
          </p:cNvPr>
          <p:cNvSpPr/>
          <p:nvPr/>
        </p:nvSpPr>
        <p:spPr>
          <a:xfrm>
            <a:off x="5413584" y="1397151"/>
            <a:ext cx="114875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6600" b="1" dirty="0">
                <a:solidFill>
                  <a:srgbClr val="7030A0"/>
                </a:solidFill>
                <a:ea typeface="微软雅黑" panose="020B0503020204020204" pitchFamily="34" charset="-122"/>
                <a:cs typeface="+mn-ea"/>
                <a:sym typeface="+mn-lt"/>
              </a:rPr>
              <a:t>01</a:t>
            </a:r>
            <a:endParaRPr lang="zh-CN" altLang="en-US" sz="6600" b="1" dirty="0">
              <a:solidFill>
                <a:srgbClr val="7030A0"/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64" name="图片 63">
            <a:extLst>
              <a:ext uri="{FF2B5EF4-FFF2-40B4-BE49-F238E27FC236}">
                <a16:creationId xmlns:a16="http://schemas.microsoft.com/office/drawing/2014/main" id="{11827866-6E20-49A2-B7EB-324412CE9D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9597" y="3939947"/>
            <a:ext cx="5460610" cy="1277004"/>
          </a:xfrm>
          <a:prstGeom prst="rect">
            <a:avLst/>
          </a:prstGeom>
        </p:spPr>
      </p:pic>
      <p:sp>
        <p:nvSpPr>
          <p:cNvPr id="66" name="TextBox 11">
            <a:extLst>
              <a:ext uri="{FF2B5EF4-FFF2-40B4-BE49-F238E27FC236}">
                <a16:creationId xmlns:a16="http://schemas.microsoft.com/office/drawing/2014/main" id="{7AB29AB0-B956-47CE-BEA3-961963200F37}"/>
              </a:ext>
            </a:extLst>
          </p:cNvPr>
          <p:cNvSpPr txBox="1"/>
          <p:nvPr/>
        </p:nvSpPr>
        <p:spPr>
          <a:xfrm>
            <a:off x="4006676" y="4343965"/>
            <a:ext cx="3962574" cy="483516"/>
          </a:xfrm>
          <a:prstGeom prst="rect">
            <a:avLst/>
          </a:prstGeom>
          <a:noFill/>
        </p:spPr>
        <p:txBody>
          <a:bodyPr wrap="none" lIns="360000" tIns="0" rIns="0" bIns="0" anchor="ctr" anchorCtr="0">
            <a:noAutofit/>
          </a:bodyPr>
          <a:lstStyle/>
          <a:p>
            <a:pPr algn="ctr"/>
            <a:r>
              <a:rPr lang="zh-CN" altLang="en-US" sz="2800" b="1" dirty="0">
                <a:solidFill>
                  <a:srgbClr val="EB3F3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踩坑记录</a:t>
            </a:r>
          </a:p>
        </p:txBody>
      </p:sp>
      <p:sp>
        <p:nvSpPr>
          <p:cNvPr id="67" name="TextBox 12">
            <a:extLst>
              <a:ext uri="{FF2B5EF4-FFF2-40B4-BE49-F238E27FC236}">
                <a16:creationId xmlns:a16="http://schemas.microsoft.com/office/drawing/2014/main" id="{41AFE515-AB09-48CD-9FB4-45B9A616F111}"/>
              </a:ext>
            </a:extLst>
          </p:cNvPr>
          <p:cNvSpPr txBox="1">
            <a:spLocks/>
          </p:cNvSpPr>
          <p:nvPr/>
        </p:nvSpPr>
        <p:spPr>
          <a:xfrm>
            <a:off x="4607473" y="5556923"/>
            <a:ext cx="2977054" cy="320368"/>
          </a:xfrm>
          <a:prstGeom prst="rect">
            <a:avLst/>
          </a:prstGeom>
        </p:spPr>
        <p:txBody>
          <a:bodyPr vert="horz" wrap="square" lIns="360000" tIns="0" rIns="0" bIns="0" anchor="ctr" anchorCtr="0"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+mn-ea"/>
                <a:sym typeface="+mn-lt"/>
              </a:rPr>
              <a:t>有道无术、术尚可求；有术无道、止于术</a:t>
            </a:r>
          </a:p>
        </p:txBody>
      </p:sp>
      <p:pic>
        <p:nvPicPr>
          <p:cNvPr id="69" name="图片 68">
            <a:extLst>
              <a:ext uri="{FF2B5EF4-FFF2-40B4-BE49-F238E27FC236}">
                <a16:creationId xmlns:a16="http://schemas.microsoft.com/office/drawing/2014/main" id="{E5729840-66C9-4221-96E9-646F5FA7E2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4158" y="36331"/>
            <a:ext cx="6810375" cy="3686175"/>
          </a:xfrm>
          <a:prstGeom prst="rect">
            <a:avLst/>
          </a:prstGeom>
        </p:spPr>
      </p:pic>
      <p:pic>
        <p:nvPicPr>
          <p:cNvPr id="70" name="图片 69">
            <a:extLst>
              <a:ext uri="{FF2B5EF4-FFF2-40B4-BE49-F238E27FC236}">
                <a16:creationId xmlns:a16="http://schemas.microsoft.com/office/drawing/2014/main" id="{5DFEF113-3A3A-4122-8CCC-A9FDF9540A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8835390" y="4798061"/>
            <a:ext cx="3805831" cy="2059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42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>
            <a:extLst>
              <a:ext uri="{FF2B5EF4-FFF2-40B4-BE49-F238E27FC236}">
                <a16:creationId xmlns:a16="http://schemas.microsoft.com/office/drawing/2014/main" id="{29F67485-4E9C-42AA-95C0-F3D001D7C8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228" y="-1621278"/>
            <a:ext cx="12192000" cy="3810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81FC056-C5C3-4298-8A1A-569E6BDF8392}"/>
              </a:ext>
            </a:extLst>
          </p:cNvPr>
          <p:cNvSpPr txBox="1"/>
          <p:nvPr/>
        </p:nvSpPr>
        <p:spPr>
          <a:xfrm>
            <a:off x="2414274" y="1579226"/>
            <a:ext cx="7905383" cy="4617204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public class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QuotePriceResponse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implements Serializable {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/**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* 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请求结果，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true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表示成功</a:t>
            </a: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*</a:t>
            </a:r>
            <a:r>
              <a:rPr lang="en-US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/</a:t>
            </a:r>
          </a:p>
          <a:p>
            <a:pPr defTabSz="609459">
              <a:lnSpc>
                <a:spcPct val="150000"/>
              </a:lnSpc>
            </a:pPr>
            <a:r>
              <a:rPr lang="en-US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private Boolean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isSuccess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/**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* 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最终价格，单位为分</a:t>
            </a: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*</a:t>
            </a:r>
            <a:r>
              <a:rPr lang="en-US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/</a:t>
            </a:r>
          </a:p>
          <a:p>
            <a:pPr defTabSz="609459">
              <a:lnSpc>
                <a:spcPct val="150000"/>
              </a:lnSpc>
            </a:pPr>
            <a:r>
              <a:rPr lang="en-US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private </a:t>
            </a:r>
            <a:r>
              <a:rPr lang="en-US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long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finalPrice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/**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* 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报价场景 </a:t>
            </a:r>
            <a:r>
              <a:rPr lang="en-US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@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see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PriceScene</a:t>
            </a:r>
            <a:endParaRPr lang="en" altLang="zh-CN" sz="1400" dirty="0">
              <a:solidFill>
                <a:srgbClr val="203864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*/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private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PriceScene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priceScene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}</a:t>
            </a:r>
            <a:endParaRPr lang="en-US" altLang="zh-CN" sz="1400" dirty="0">
              <a:solidFill>
                <a:srgbClr val="203864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369F5229-6883-4A87-A988-81169C69BB70}"/>
              </a:ext>
            </a:extLst>
          </p:cNvPr>
          <p:cNvSpPr/>
          <p:nvPr/>
        </p:nvSpPr>
        <p:spPr>
          <a:xfrm>
            <a:off x="934279" y="735495"/>
            <a:ext cx="9611138" cy="5612243"/>
          </a:xfrm>
          <a:prstGeom prst="roundRect">
            <a:avLst/>
          </a:prstGeom>
          <a:noFill/>
          <a:ln w="76200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508FBC5-960D-4873-B97F-ED590D221E28}"/>
              </a:ext>
            </a:extLst>
          </p:cNvPr>
          <p:cNvSpPr txBox="1"/>
          <p:nvPr/>
        </p:nvSpPr>
        <p:spPr>
          <a:xfrm>
            <a:off x="1039539" y="932895"/>
            <a:ext cx="274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看一段代码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98A3F85E-AC2B-4F33-B836-F58BF79734DD}"/>
              </a:ext>
            </a:extLst>
          </p:cNvPr>
          <p:cNvCxnSpPr>
            <a:cxnSpLocks/>
          </p:cNvCxnSpPr>
          <p:nvPr/>
        </p:nvCxnSpPr>
        <p:spPr>
          <a:xfrm flipV="1">
            <a:off x="3957976" y="1628582"/>
            <a:ext cx="2566903" cy="11812"/>
          </a:xfrm>
          <a:prstGeom prst="line">
            <a:avLst/>
          </a:prstGeom>
          <a:ln>
            <a:solidFill>
              <a:srgbClr val="3AB6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CD6E99E3-8CD0-466B-A834-EBEE8F449DEA}"/>
              </a:ext>
            </a:extLst>
          </p:cNvPr>
          <p:cNvCxnSpPr>
            <a:cxnSpLocks/>
          </p:cNvCxnSpPr>
          <p:nvPr/>
        </p:nvCxnSpPr>
        <p:spPr>
          <a:xfrm>
            <a:off x="2513976" y="2451725"/>
            <a:ext cx="138530" cy="0"/>
          </a:xfrm>
          <a:prstGeom prst="line">
            <a:avLst/>
          </a:prstGeom>
          <a:ln>
            <a:solidFill>
              <a:srgbClr val="3AB6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83624185-F30D-5824-A6A4-3606600C0699}"/>
              </a:ext>
            </a:extLst>
          </p:cNvPr>
          <p:cNvSpPr txBox="1"/>
          <p:nvPr/>
        </p:nvSpPr>
        <p:spPr>
          <a:xfrm>
            <a:off x="2414273" y="1579226"/>
            <a:ext cx="7905383" cy="4617204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public class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QuotePriceResponse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implements </a:t>
            </a:r>
            <a:r>
              <a:rPr lang="en" altLang="zh-CN" sz="14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Serializable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{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/**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* 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请求结果，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true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表示成功</a:t>
            </a: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*</a:t>
            </a:r>
            <a:r>
              <a:rPr lang="en-US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/</a:t>
            </a:r>
          </a:p>
          <a:p>
            <a:pPr defTabSz="609459">
              <a:lnSpc>
                <a:spcPct val="150000"/>
              </a:lnSpc>
            </a:pPr>
            <a:r>
              <a:rPr lang="en-US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private Boolean </a:t>
            </a:r>
            <a:r>
              <a:rPr lang="en" altLang="zh-CN" sz="1400" dirty="0" err="1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isSuccess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/**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* 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最终价格，单位为分</a:t>
            </a: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*</a:t>
            </a:r>
            <a:r>
              <a:rPr lang="en-US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/</a:t>
            </a:r>
          </a:p>
          <a:p>
            <a:pPr defTabSz="609459">
              <a:lnSpc>
                <a:spcPct val="150000"/>
              </a:lnSpc>
            </a:pPr>
            <a:r>
              <a:rPr lang="en-US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private </a:t>
            </a:r>
            <a:r>
              <a:rPr lang="en-US" altLang="zh-CN" sz="14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long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finalPrice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/**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* 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报价场景 </a:t>
            </a:r>
            <a:r>
              <a:rPr lang="en-US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@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see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PriceScene</a:t>
            </a:r>
            <a:endParaRPr lang="en" altLang="zh-CN" sz="1400" dirty="0">
              <a:solidFill>
                <a:srgbClr val="203864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 */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private </a:t>
            </a:r>
            <a:r>
              <a:rPr lang="en" altLang="zh-CN" sz="1400" dirty="0" err="1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PriceScene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priceScene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}</a:t>
            </a:r>
            <a:endParaRPr lang="en-US" altLang="zh-CN" sz="1400" dirty="0">
              <a:solidFill>
                <a:srgbClr val="203864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173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图片 82">
            <a:extLst>
              <a:ext uri="{FF2B5EF4-FFF2-40B4-BE49-F238E27FC236}">
                <a16:creationId xmlns:a16="http://schemas.microsoft.com/office/drawing/2014/main" id="{B0D837FC-3CFE-4444-BEA9-F1D1B1D02F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4158" y="36331"/>
            <a:ext cx="6810375" cy="3686175"/>
          </a:xfrm>
          <a:prstGeom prst="rect">
            <a:avLst/>
          </a:prstGeom>
        </p:spPr>
      </p:pic>
      <p:sp>
        <p:nvSpPr>
          <p:cNvPr id="71" name="圆角矩形 115">
            <a:extLst>
              <a:ext uri="{FF2B5EF4-FFF2-40B4-BE49-F238E27FC236}">
                <a16:creationId xmlns:a16="http://schemas.microsoft.com/office/drawing/2014/main" id="{183A14FF-700C-4EED-A0FB-4A049991F52A}"/>
              </a:ext>
            </a:extLst>
          </p:cNvPr>
          <p:cNvSpPr>
            <a:spLocks noChangeAspect="1"/>
          </p:cNvSpPr>
          <p:nvPr/>
        </p:nvSpPr>
        <p:spPr>
          <a:xfrm>
            <a:off x="94524" y="1814774"/>
            <a:ext cx="2892122" cy="3833274"/>
          </a:xfrm>
          <a:prstGeom prst="roundRect">
            <a:avLst>
              <a:gd name="adj" fmla="val 7687"/>
            </a:avLst>
          </a:prstGeom>
          <a:noFill/>
          <a:ln w="12700" cmpd="sng">
            <a:solidFill>
              <a:schemeClr val="bg2">
                <a:lumMod val="75000"/>
              </a:schemeClr>
            </a:solidFill>
          </a:ln>
          <a:effectLst>
            <a:outerShdw dist="12700" dir="5400000" algn="tl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B75E05CE-8466-48F5-8EA9-49AB3C3C4D50}"/>
              </a:ext>
            </a:extLst>
          </p:cNvPr>
          <p:cNvSpPr txBox="1"/>
          <p:nvPr/>
        </p:nvSpPr>
        <p:spPr>
          <a:xfrm>
            <a:off x="301104" y="2256819"/>
            <a:ext cx="2478962" cy="2981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未显示定义</a:t>
            </a:r>
            <a:r>
              <a:rPr lang="en-US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serialVersionUId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，编译时会根据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Class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自动生成一个，但是如果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Class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内容发生变化，会导致反序列化失败。</a:t>
            </a:r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sp>
        <p:nvSpPr>
          <p:cNvPr id="75" name="圆角矩形 19">
            <a:extLst>
              <a:ext uri="{FF2B5EF4-FFF2-40B4-BE49-F238E27FC236}">
                <a16:creationId xmlns:a16="http://schemas.microsoft.com/office/drawing/2014/main" id="{79FA25E5-6BA8-4329-8F52-12E536A0F460}"/>
              </a:ext>
            </a:extLst>
          </p:cNvPr>
          <p:cNvSpPr>
            <a:spLocks noChangeAspect="1"/>
          </p:cNvSpPr>
          <p:nvPr/>
        </p:nvSpPr>
        <p:spPr>
          <a:xfrm>
            <a:off x="3094417" y="1814774"/>
            <a:ext cx="2892122" cy="3833274"/>
          </a:xfrm>
          <a:prstGeom prst="roundRect">
            <a:avLst>
              <a:gd name="adj" fmla="val 7687"/>
            </a:avLst>
          </a:prstGeom>
          <a:noFill/>
          <a:ln w="12700" cmpd="sng">
            <a:solidFill>
              <a:schemeClr val="bg2">
                <a:lumMod val="75000"/>
              </a:schemeClr>
            </a:solidFill>
          </a:ln>
          <a:effectLst>
            <a:outerShdw dist="12700" dir="5400000" algn="tl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76" name="圆角矩形 20">
            <a:extLst>
              <a:ext uri="{FF2B5EF4-FFF2-40B4-BE49-F238E27FC236}">
                <a16:creationId xmlns:a16="http://schemas.microsoft.com/office/drawing/2014/main" id="{D0326E42-980C-460F-A707-ADD9F793FC7A}"/>
              </a:ext>
            </a:extLst>
          </p:cNvPr>
          <p:cNvSpPr>
            <a:spLocks noChangeAspect="1"/>
          </p:cNvSpPr>
          <p:nvPr/>
        </p:nvSpPr>
        <p:spPr>
          <a:xfrm>
            <a:off x="3300997" y="1563008"/>
            <a:ext cx="2478962" cy="503531"/>
          </a:xfrm>
          <a:prstGeom prst="roundRect">
            <a:avLst>
              <a:gd name="adj" fmla="val 31705"/>
            </a:avLst>
          </a:prstGeom>
          <a:solidFill>
            <a:srgbClr val="E87071"/>
          </a:soli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3">
                    <a:lumMod val="95000"/>
                    <a:lumOff val="5000"/>
                  </a:schemeClr>
                </a:gs>
              </a:gsLst>
              <a:lin ang="14400000" scaled="0"/>
              <a:tileRect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Font typeface="Arial" pitchFamily="34" charset="0"/>
              <a:buNone/>
              <a:defRPr/>
            </a:pPr>
            <a:r>
              <a:rPr lang="en-US" altLang="zh-CN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isSuccess</a:t>
            </a:r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zh-CN" altLang="en-US" sz="16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6E85EF51-BB14-4127-99F2-029826F48E90}"/>
              </a:ext>
            </a:extLst>
          </p:cNvPr>
          <p:cNvSpPr txBox="1"/>
          <p:nvPr/>
        </p:nvSpPr>
        <p:spPr>
          <a:xfrm>
            <a:off x="3300996" y="2212527"/>
            <a:ext cx="2612991" cy="4043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布尔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类型的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isSucces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的属性，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IDE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生成的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getter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也是 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isSuccess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()</a:t>
            </a:r>
            <a:r>
              <a:rPr lang="zh-CN" altLang="e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， 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RPC</a:t>
            </a:r>
          </a:p>
          <a:p>
            <a:pPr>
              <a:lnSpc>
                <a:spcPct val="200000"/>
              </a:lnSpc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框架在反序列化时， “ 以为” 属性名称是 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success</a:t>
            </a:r>
            <a:r>
              <a:rPr lang="zh-CN" altLang="e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，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导致属性获取不到，进而抛出异常。</a:t>
            </a:r>
          </a:p>
          <a:p>
            <a:pPr>
              <a:lnSpc>
                <a:spcPct val="200000"/>
              </a:lnSpc>
              <a:spcBef>
                <a:spcPts val="600"/>
              </a:spcBef>
            </a:pPr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sp>
        <p:nvSpPr>
          <p:cNvPr id="79" name="圆角矩形 22">
            <a:extLst>
              <a:ext uri="{FF2B5EF4-FFF2-40B4-BE49-F238E27FC236}">
                <a16:creationId xmlns:a16="http://schemas.microsoft.com/office/drawing/2014/main" id="{072B89A8-CC5B-48D8-B27C-87AD7A40E262}"/>
              </a:ext>
            </a:extLst>
          </p:cNvPr>
          <p:cNvSpPr>
            <a:spLocks noChangeAspect="1"/>
          </p:cNvSpPr>
          <p:nvPr/>
        </p:nvSpPr>
        <p:spPr>
          <a:xfrm>
            <a:off x="6104813" y="1814774"/>
            <a:ext cx="2892122" cy="3833274"/>
          </a:xfrm>
          <a:prstGeom prst="roundRect">
            <a:avLst>
              <a:gd name="adj" fmla="val 7687"/>
            </a:avLst>
          </a:prstGeom>
          <a:noFill/>
          <a:ln w="12700" cmpd="sng">
            <a:solidFill>
              <a:schemeClr val="bg2">
                <a:lumMod val="75000"/>
              </a:schemeClr>
            </a:solidFill>
          </a:ln>
          <a:effectLst>
            <a:outerShdw dist="12700" dir="5400000" algn="tl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80" name="圆角矩形 23">
            <a:extLst>
              <a:ext uri="{FF2B5EF4-FFF2-40B4-BE49-F238E27FC236}">
                <a16:creationId xmlns:a16="http://schemas.microsoft.com/office/drawing/2014/main" id="{E8EE0C7F-F26B-4466-8C4D-C9E85EBB5432}"/>
              </a:ext>
            </a:extLst>
          </p:cNvPr>
          <p:cNvSpPr>
            <a:spLocks noChangeAspect="1"/>
          </p:cNvSpPr>
          <p:nvPr/>
        </p:nvSpPr>
        <p:spPr>
          <a:xfrm>
            <a:off x="6311393" y="1563008"/>
            <a:ext cx="2478962" cy="503531"/>
          </a:xfrm>
          <a:prstGeom prst="roundRect">
            <a:avLst>
              <a:gd name="adj" fmla="val 31705"/>
            </a:avLst>
          </a:prstGeom>
          <a:solidFill>
            <a:srgbClr val="78458D"/>
          </a:soli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3">
                    <a:lumMod val="95000"/>
                    <a:lumOff val="5000"/>
                  </a:schemeClr>
                </a:gs>
              </a:gsLst>
              <a:lin ang="14400000" scaled="0"/>
              <a:tileRect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Font typeface="Arial" pitchFamily="34" charset="0"/>
              <a:buNone/>
              <a:defRPr/>
            </a:pPr>
            <a:r>
              <a:rPr lang="en-US" altLang="zh-CN" sz="1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long</a:t>
            </a:r>
            <a:r>
              <a:rPr lang="zh-CN" altLang="en-US" sz="1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FB1653FE-3A48-4521-9DD0-8DA9DF4F1580}"/>
              </a:ext>
            </a:extLst>
          </p:cNvPr>
          <p:cNvSpPr txBox="1"/>
          <p:nvPr/>
        </p:nvSpPr>
        <p:spPr>
          <a:xfrm>
            <a:off x="6311393" y="2318305"/>
            <a:ext cx="2478962" cy="2489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Long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的默认值是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0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，当接口返回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0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的时候，调用者不知道是正常情况下返回的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0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，还是因为异常导致的。会有歧义。</a:t>
            </a:r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sp>
        <p:nvSpPr>
          <p:cNvPr id="82" name="圆角矩形 25">
            <a:extLst>
              <a:ext uri="{FF2B5EF4-FFF2-40B4-BE49-F238E27FC236}">
                <a16:creationId xmlns:a16="http://schemas.microsoft.com/office/drawing/2014/main" id="{E5C6E46A-5A84-4258-A929-27F70BA22A1E}"/>
              </a:ext>
            </a:extLst>
          </p:cNvPr>
          <p:cNvSpPr>
            <a:spLocks noChangeAspect="1"/>
          </p:cNvSpPr>
          <p:nvPr/>
        </p:nvSpPr>
        <p:spPr>
          <a:xfrm>
            <a:off x="301104" y="1594764"/>
            <a:ext cx="2478962" cy="503531"/>
          </a:xfrm>
          <a:prstGeom prst="roundRect">
            <a:avLst>
              <a:gd name="adj" fmla="val 28375"/>
            </a:avLst>
          </a:prstGeom>
          <a:solidFill>
            <a:srgbClr val="01ACBE"/>
          </a:soli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3">
                    <a:lumMod val="95000"/>
                    <a:lumOff val="5000"/>
                  </a:schemeClr>
                </a:gs>
              </a:gsLst>
              <a:lin ang="16200000" scaled="0"/>
              <a:tileRect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en-US" altLang="zh-CN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serialVersionUId</a:t>
            </a:r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en" altLang="zh-CN" sz="1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3514AF0-9F81-4291-ABEE-BF72D2E96F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5095" y="-1460321"/>
            <a:ext cx="2236456" cy="3275095"/>
          </a:xfrm>
          <a:prstGeom prst="rect">
            <a:avLst/>
          </a:prstGeom>
        </p:spPr>
      </p:pic>
      <p:grpSp>
        <p:nvGrpSpPr>
          <p:cNvPr id="88" name="组合 55">
            <a:extLst>
              <a:ext uri="{FF2B5EF4-FFF2-40B4-BE49-F238E27FC236}">
                <a16:creationId xmlns:a16="http://schemas.microsoft.com/office/drawing/2014/main" id="{90621196-F509-4353-8472-5017453ADAC3}"/>
              </a:ext>
            </a:extLst>
          </p:cNvPr>
          <p:cNvGrpSpPr/>
          <p:nvPr/>
        </p:nvGrpSpPr>
        <p:grpSpPr bwMode="auto">
          <a:xfrm>
            <a:off x="4193818" y="177245"/>
            <a:ext cx="3573065" cy="696471"/>
            <a:chOff x="3791743" y="5346472"/>
            <a:chExt cx="5833187" cy="1152803"/>
          </a:xfrm>
          <a:effectLst/>
        </p:grpSpPr>
        <p:sp>
          <p:nvSpPr>
            <p:cNvPr id="90" name="任意多边形 166">
              <a:extLst>
                <a:ext uri="{FF2B5EF4-FFF2-40B4-BE49-F238E27FC236}">
                  <a16:creationId xmlns:a16="http://schemas.microsoft.com/office/drawing/2014/main" id="{3B92F4EF-5173-4C15-AE10-C0937B8290F2}"/>
                </a:ext>
              </a:extLst>
            </p:cNvPr>
            <p:cNvSpPr/>
            <p:nvPr/>
          </p:nvSpPr>
          <p:spPr>
            <a:xfrm>
              <a:off x="3791743" y="5347083"/>
              <a:ext cx="5833187" cy="1152192"/>
            </a:xfrm>
            <a:custGeom>
              <a:avLst/>
              <a:gdLst>
                <a:gd name="connsiteX0" fmla="*/ 619854 w 5832648"/>
                <a:gd name="connsiteY0" fmla="*/ 172234 h 1152128"/>
                <a:gd name="connsiteX1" fmla="*/ 247759 w 5832648"/>
                <a:gd name="connsiteY1" fmla="*/ 418875 h 1152128"/>
                <a:gd name="connsiteX2" fmla="*/ 216024 w 5832648"/>
                <a:gd name="connsiteY2" fmla="*/ 576064 h 1152128"/>
                <a:gd name="connsiteX3" fmla="*/ 216024 w 5832648"/>
                <a:gd name="connsiteY3" fmla="*/ 576063 h 1152128"/>
                <a:gd name="connsiteX4" fmla="*/ 216024 w 5832648"/>
                <a:gd name="connsiteY4" fmla="*/ 576064 h 1152128"/>
                <a:gd name="connsiteX5" fmla="*/ 216024 w 5832648"/>
                <a:gd name="connsiteY5" fmla="*/ 576064 h 1152128"/>
                <a:gd name="connsiteX6" fmla="*/ 247759 w 5832648"/>
                <a:gd name="connsiteY6" fmla="*/ 733252 h 1152128"/>
                <a:gd name="connsiteX7" fmla="*/ 619854 w 5832648"/>
                <a:gd name="connsiteY7" fmla="*/ 979893 h 1152128"/>
                <a:gd name="connsiteX8" fmla="*/ 5212794 w 5832648"/>
                <a:gd name="connsiteY8" fmla="*/ 979894 h 1152128"/>
                <a:gd name="connsiteX9" fmla="*/ 5616624 w 5832648"/>
                <a:gd name="connsiteY9" fmla="*/ 576064 h 1152128"/>
                <a:gd name="connsiteX10" fmla="*/ 5616625 w 5832648"/>
                <a:gd name="connsiteY10" fmla="*/ 576064 h 1152128"/>
                <a:gd name="connsiteX11" fmla="*/ 5212795 w 5832648"/>
                <a:gd name="connsiteY11" fmla="*/ 172234 h 1152128"/>
                <a:gd name="connsiteX12" fmla="*/ 576064 w 5832648"/>
                <a:gd name="connsiteY12" fmla="*/ 0 h 1152128"/>
                <a:gd name="connsiteX13" fmla="*/ 5256584 w 5832648"/>
                <a:gd name="connsiteY13" fmla="*/ 0 h 1152128"/>
                <a:gd name="connsiteX14" fmla="*/ 5832648 w 5832648"/>
                <a:gd name="connsiteY14" fmla="*/ 576064 h 1152128"/>
                <a:gd name="connsiteX15" fmla="*/ 5256584 w 5832648"/>
                <a:gd name="connsiteY15" fmla="*/ 1152128 h 1152128"/>
                <a:gd name="connsiteX16" fmla="*/ 576064 w 5832648"/>
                <a:gd name="connsiteY16" fmla="*/ 1152128 h 1152128"/>
                <a:gd name="connsiteX17" fmla="*/ 0 w 5832648"/>
                <a:gd name="connsiteY17" fmla="*/ 576064 h 1152128"/>
                <a:gd name="connsiteX18" fmla="*/ 576064 w 5832648"/>
                <a:gd name="connsiteY18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32648" h="1152128">
                  <a:moveTo>
                    <a:pt x="619854" y="172234"/>
                  </a:moveTo>
                  <a:cubicBezTo>
                    <a:pt x="452583" y="172234"/>
                    <a:pt x="309064" y="273935"/>
                    <a:pt x="247759" y="418875"/>
                  </a:cubicBezTo>
                  <a:lnTo>
                    <a:pt x="216024" y="576064"/>
                  </a:lnTo>
                  <a:lnTo>
                    <a:pt x="216024" y="576063"/>
                  </a:lnTo>
                  <a:lnTo>
                    <a:pt x="216024" y="576064"/>
                  </a:lnTo>
                  <a:lnTo>
                    <a:pt x="216024" y="576064"/>
                  </a:lnTo>
                  <a:lnTo>
                    <a:pt x="247759" y="733252"/>
                  </a:lnTo>
                  <a:cubicBezTo>
                    <a:pt x="309064" y="878193"/>
                    <a:pt x="452583" y="979893"/>
                    <a:pt x="619854" y="979893"/>
                  </a:cubicBezTo>
                  <a:lnTo>
                    <a:pt x="5212794" y="979894"/>
                  </a:lnTo>
                  <a:cubicBezTo>
                    <a:pt x="5435823" y="979894"/>
                    <a:pt x="5616624" y="799093"/>
                    <a:pt x="5616624" y="576064"/>
                  </a:cubicBezTo>
                  <a:lnTo>
                    <a:pt x="5616625" y="576064"/>
                  </a:lnTo>
                  <a:cubicBezTo>
                    <a:pt x="5616625" y="353035"/>
                    <a:pt x="5435824" y="172234"/>
                    <a:pt x="5212795" y="172234"/>
                  </a:cubicBezTo>
                  <a:close/>
                  <a:moveTo>
                    <a:pt x="576064" y="0"/>
                  </a:moveTo>
                  <a:lnTo>
                    <a:pt x="5256584" y="0"/>
                  </a:lnTo>
                  <a:cubicBezTo>
                    <a:pt x="5574735" y="0"/>
                    <a:pt x="5832648" y="257913"/>
                    <a:pt x="5832648" y="576064"/>
                  </a:cubicBezTo>
                  <a:cubicBezTo>
                    <a:pt x="5832648" y="894215"/>
                    <a:pt x="5574735" y="1152128"/>
                    <a:pt x="5256584" y="1152128"/>
                  </a:cubicBezTo>
                  <a:lnTo>
                    <a:pt x="576064" y="1152128"/>
                  </a:lnTo>
                  <a:cubicBezTo>
                    <a:pt x="257913" y="1152128"/>
                    <a:pt x="0" y="894215"/>
                    <a:pt x="0" y="576064"/>
                  </a:cubicBezTo>
                  <a:cubicBezTo>
                    <a:pt x="0" y="257913"/>
                    <a:pt x="257913" y="0"/>
                    <a:pt x="5760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 dirty="0">
                <a:cs typeface="+mn-ea"/>
                <a:sym typeface="+mn-lt"/>
              </a:endParaRPr>
            </a:p>
          </p:txBody>
        </p:sp>
        <p:sp>
          <p:nvSpPr>
            <p:cNvPr id="89" name="圆角矩形 165">
              <a:extLst>
                <a:ext uri="{FF2B5EF4-FFF2-40B4-BE49-F238E27FC236}">
                  <a16:creationId xmlns:a16="http://schemas.microsoft.com/office/drawing/2014/main" id="{BED5BF25-FD48-46AD-912A-68EA1096E3F9}"/>
                </a:ext>
              </a:extLst>
            </p:cNvPr>
            <p:cNvSpPr/>
            <p:nvPr/>
          </p:nvSpPr>
          <p:spPr>
            <a:xfrm>
              <a:off x="4007769" y="5518706"/>
              <a:ext cx="5400600" cy="8076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gradFill flip="none" rotWithShape="1">
                <a:gsLst>
                  <a:gs pos="100000">
                    <a:schemeClr val="bg1"/>
                  </a:gs>
                  <a:gs pos="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dist"/>
              <a:r>
                <a:rPr lang="zh-CN" altLang="en-US" b="1" dirty="0">
                  <a:solidFill>
                    <a:srgbClr val="EB3F3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此处有坑</a:t>
              </a:r>
            </a:p>
          </p:txBody>
        </p:sp>
        <p:sp>
          <p:nvSpPr>
            <p:cNvPr id="91" name="圆角矩形 167">
              <a:extLst>
                <a:ext uri="{FF2B5EF4-FFF2-40B4-BE49-F238E27FC236}">
                  <a16:creationId xmlns:a16="http://schemas.microsoft.com/office/drawing/2014/main" id="{648794B6-F633-4D16-9A6A-18F5FF0DC85D}"/>
                </a:ext>
              </a:extLst>
            </p:cNvPr>
            <p:cNvSpPr/>
            <p:nvPr/>
          </p:nvSpPr>
          <p:spPr>
            <a:xfrm>
              <a:off x="3791744" y="5346472"/>
              <a:ext cx="5832649" cy="1152127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>
                <a:cs typeface="+mn-ea"/>
                <a:sym typeface="+mn-lt"/>
              </a:endParaRPr>
            </a:p>
          </p:txBody>
        </p:sp>
      </p:grpSp>
      <p:sp>
        <p:nvSpPr>
          <p:cNvPr id="2" name="圆角矩形 22">
            <a:extLst>
              <a:ext uri="{FF2B5EF4-FFF2-40B4-BE49-F238E27FC236}">
                <a16:creationId xmlns:a16="http://schemas.microsoft.com/office/drawing/2014/main" id="{6E14C367-10B0-8199-D7DD-0BEB1D67BA63}"/>
              </a:ext>
            </a:extLst>
          </p:cNvPr>
          <p:cNvSpPr>
            <a:spLocks noChangeAspect="1"/>
          </p:cNvSpPr>
          <p:nvPr/>
        </p:nvSpPr>
        <p:spPr>
          <a:xfrm>
            <a:off x="9180647" y="1841045"/>
            <a:ext cx="2892122" cy="3833274"/>
          </a:xfrm>
          <a:prstGeom prst="roundRect">
            <a:avLst>
              <a:gd name="adj" fmla="val 7687"/>
            </a:avLst>
          </a:prstGeom>
          <a:noFill/>
          <a:ln w="12700" cmpd="sng">
            <a:solidFill>
              <a:schemeClr val="bg2">
                <a:lumMod val="75000"/>
              </a:schemeClr>
            </a:solidFill>
          </a:ln>
          <a:effectLst>
            <a:outerShdw dist="12700" dir="5400000" algn="tl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4" name="圆角矩形 23">
            <a:extLst>
              <a:ext uri="{FF2B5EF4-FFF2-40B4-BE49-F238E27FC236}">
                <a16:creationId xmlns:a16="http://schemas.microsoft.com/office/drawing/2014/main" id="{03E24655-B35B-C0B7-ECE4-63EC9C162B58}"/>
              </a:ext>
            </a:extLst>
          </p:cNvPr>
          <p:cNvSpPr>
            <a:spLocks noChangeAspect="1"/>
          </p:cNvSpPr>
          <p:nvPr/>
        </p:nvSpPr>
        <p:spPr>
          <a:xfrm>
            <a:off x="9387227" y="1589279"/>
            <a:ext cx="2478962" cy="503531"/>
          </a:xfrm>
          <a:prstGeom prst="roundRect">
            <a:avLst>
              <a:gd name="adj" fmla="val 31705"/>
            </a:avLst>
          </a:prstGeom>
          <a:solidFill>
            <a:schemeClr val="accent4"/>
          </a:soli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3">
                    <a:lumMod val="95000"/>
                    <a:lumOff val="5000"/>
                  </a:schemeClr>
                </a:gs>
              </a:gsLst>
              <a:lin ang="14400000" scaled="0"/>
              <a:tileRect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Font typeface="Arial" pitchFamily="34" charset="0"/>
              <a:buNone/>
              <a:defRPr/>
            </a:pPr>
            <a:r>
              <a:rPr lang="en-US" altLang="zh-CN" sz="1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Enum</a:t>
            </a:r>
            <a:r>
              <a:rPr lang="zh-CN" altLang="en-US" sz="1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1160698-436E-9B0A-43D8-37FB8D97D6AE}"/>
              </a:ext>
            </a:extLst>
          </p:cNvPr>
          <p:cNvSpPr txBox="1"/>
          <p:nvPr/>
        </p:nvSpPr>
        <p:spPr>
          <a:xfrm>
            <a:off x="9387227" y="2344576"/>
            <a:ext cx="2478962" cy="2489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返回值的枚举中新增了枚举项，就要求所有调用都做二方包的升级，否则就会出现新的枚举项反序列化失败的异常。</a:t>
            </a:r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8945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AutoShape 30">
            <a:extLst>
              <a:ext uri="{FF2B5EF4-FFF2-40B4-BE49-F238E27FC236}">
                <a16:creationId xmlns:a16="http://schemas.microsoft.com/office/drawing/2014/main" id="{0E757C22-3443-420E-B9D3-4132AA66CAC4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6026041" y="2971142"/>
            <a:ext cx="5245100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任意多边形: 形状 29">
            <a:extLst>
              <a:ext uri="{FF2B5EF4-FFF2-40B4-BE49-F238E27FC236}">
                <a16:creationId xmlns:a16="http://schemas.microsoft.com/office/drawing/2014/main" id="{54B9B9C1-D181-4921-92E0-5909475FF837}"/>
              </a:ext>
            </a:extLst>
          </p:cNvPr>
          <p:cNvSpPr/>
          <p:nvPr/>
        </p:nvSpPr>
        <p:spPr>
          <a:xfrm>
            <a:off x="4016930" y="1471249"/>
            <a:ext cx="2600522" cy="10638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8760" y="0"/>
                </a:lnTo>
                <a:lnTo>
                  <a:pt x="0" y="21600"/>
                </a:lnTo>
                <a:lnTo>
                  <a:pt x="13172" y="21600"/>
                </a:lnTo>
                <a:cubicBezTo>
                  <a:pt x="14174" y="18627"/>
                  <a:pt x="15207" y="15731"/>
                  <a:pt x="16266" y="12900"/>
                </a:cubicBezTo>
                <a:cubicBezTo>
                  <a:pt x="17950" y="8401"/>
                  <a:pt x="19728" y="4093"/>
                  <a:pt x="21600" y="0"/>
                </a:cubicBezTo>
                <a:close/>
              </a:path>
            </a:pathLst>
          </a:custGeom>
          <a:solidFill>
            <a:srgbClr val="2AB7AE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dirty="0"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4" name="任意多边形: 形状 33">
            <a:extLst>
              <a:ext uri="{FF2B5EF4-FFF2-40B4-BE49-F238E27FC236}">
                <a16:creationId xmlns:a16="http://schemas.microsoft.com/office/drawing/2014/main" id="{0792DE3A-CD59-4942-8B31-64741BD7C5F8}"/>
              </a:ext>
            </a:extLst>
          </p:cNvPr>
          <p:cNvSpPr/>
          <p:nvPr/>
        </p:nvSpPr>
        <p:spPr>
          <a:xfrm>
            <a:off x="5734554" y="976995"/>
            <a:ext cx="2615975" cy="14161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865" y="21600"/>
                </a:moveTo>
                <a:cubicBezTo>
                  <a:pt x="15986" y="21600"/>
                  <a:pt x="16105" y="21513"/>
                  <a:pt x="16210" y="21347"/>
                </a:cubicBezTo>
                <a:lnTo>
                  <a:pt x="21600" y="10793"/>
                </a:lnTo>
                <a:lnTo>
                  <a:pt x="16208" y="237"/>
                </a:lnTo>
                <a:cubicBezTo>
                  <a:pt x="16110" y="83"/>
                  <a:pt x="15996" y="0"/>
                  <a:pt x="15880" y="0"/>
                </a:cubicBezTo>
                <a:cubicBezTo>
                  <a:pt x="15616" y="0"/>
                  <a:pt x="15391" y="416"/>
                  <a:pt x="15377" y="920"/>
                </a:cubicBezTo>
                <a:lnTo>
                  <a:pt x="15382" y="3373"/>
                </a:lnTo>
                <a:lnTo>
                  <a:pt x="10620" y="3373"/>
                </a:lnTo>
                <a:cubicBezTo>
                  <a:pt x="10261" y="3372"/>
                  <a:pt x="9818" y="3433"/>
                  <a:pt x="9416" y="3585"/>
                </a:cubicBezTo>
                <a:cubicBezTo>
                  <a:pt x="9014" y="3737"/>
                  <a:pt x="8652" y="3981"/>
                  <a:pt x="8455" y="4347"/>
                </a:cubicBezTo>
                <a:cubicBezTo>
                  <a:pt x="8387" y="4483"/>
                  <a:pt x="834" y="18287"/>
                  <a:pt x="517" y="19016"/>
                </a:cubicBezTo>
                <a:cubicBezTo>
                  <a:pt x="224" y="19690"/>
                  <a:pt x="48" y="20667"/>
                  <a:pt x="0" y="21293"/>
                </a:cubicBezTo>
                <a:cubicBezTo>
                  <a:pt x="181" y="20284"/>
                  <a:pt x="554" y="19528"/>
                  <a:pt x="1048" y="19024"/>
                </a:cubicBezTo>
                <a:cubicBezTo>
                  <a:pt x="1541" y="18521"/>
                  <a:pt x="2154" y="18269"/>
                  <a:pt x="2814" y="18269"/>
                </a:cubicBezTo>
                <a:lnTo>
                  <a:pt x="15383" y="18257"/>
                </a:lnTo>
                <a:lnTo>
                  <a:pt x="15377" y="20664"/>
                </a:lnTo>
                <a:cubicBezTo>
                  <a:pt x="15390" y="21192"/>
                  <a:pt x="15600" y="21600"/>
                  <a:pt x="15865" y="21600"/>
                </a:cubicBezTo>
                <a:close/>
              </a:path>
            </a:pathLst>
          </a:custGeom>
          <a:solidFill>
            <a:srgbClr val="2AB7AE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dirty="0"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361451EF-4E84-4A19-B43F-EA9ECD222272}"/>
              </a:ext>
            </a:extLst>
          </p:cNvPr>
          <p:cNvSpPr/>
          <p:nvPr/>
        </p:nvSpPr>
        <p:spPr>
          <a:xfrm>
            <a:off x="2947003" y="2537241"/>
            <a:ext cx="2600070" cy="10638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8762" y="0"/>
                </a:lnTo>
                <a:lnTo>
                  <a:pt x="0" y="21600"/>
                </a:lnTo>
                <a:lnTo>
                  <a:pt x="12689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E46F70"/>
          </a:solidFill>
          <a:ln w="12700">
            <a:miter lim="400000"/>
          </a:ln>
        </p:spPr>
        <p:txBody>
          <a:bodyPr anchor="ctr"/>
          <a:lstStyle/>
          <a:p>
            <a:pPr algn="ctr"/>
            <a:endParaRPr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9A7871C8-C684-41E7-8F2D-C1D1B3AEA8CB}"/>
              </a:ext>
            </a:extLst>
          </p:cNvPr>
          <p:cNvSpPr/>
          <p:nvPr/>
        </p:nvSpPr>
        <p:spPr>
          <a:xfrm>
            <a:off x="4669053" y="2033701"/>
            <a:ext cx="2615975" cy="14161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865" y="21600"/>
                </a:moveTo>
                <a:cubicBezTo>
                  <a:pt x="15986" y="21600"/>
                  <a:pt x="16105" y="21513"/>
                  <a:pt x="16210" y="21347"/>
                </a:cubicBezTo>
                <a:lnTo>
                  <a:pt x="21600" y="10793"/>
                </a:lnTo>
                <a:lnTo>
                  <a:pt x="16208" y="237"/>
                </a:lnTo>
                <a:cubicBezTo>
                  <a:pt x="16110" y="83"/>
                  <a:pt x="15996" y="0"/>
                  <a:pt x="15880" y="0"/>
                </a:cubicBezTo>
                <a:cubicBezTo>
                  <a:pt x="15616" y="0"/>
                  <a:pt x="15391" y="416"/>
                  <a:pt x="15377" y="920"/>
                </a:cubicBezTo>
                <a:lnTo>
                  <a:pt x="15382" y="3373"/>
                </a:lnTo>
                <a:lnTo>
                  <a:pt x="10620" y="3373"/>
                </a:lnTo>
                <a:cubicBezTo>
                  <a:pt x="10261" y="3372"/>
                  <a:pt x="9818" y="3433"/>
                  <a:pt x="9416" y="3585"/>
                </a:cubicBezTo>
                <a:cubicBezTo>
                  <a:pt x="9014" y="3737"/>
                  <a:pt x="8652" y="3981"/>
                  <a:pt x="8455" y="4347"/>
                </a:cubicBezTo>
                <a:cubicBezTo>
                  <a:pt x="8387" y="4483"/>
                  <a:pt x="834" y="18287"/>
                  <a:pt x="517" y="19016"/>
                </a:cubicBezTo>
                <a:cubicBezTo>
                  <a:pt x="224" y="19690"/>
                  <a:pt x="48" y="20667"/>
                  <a:pt x="0" y="21293"/>
                </a:cubicBezTo>
                <a:cubicBezTo>
                  <a:pt x="181" y="20284"/>
                  <a:pt x="554" y="19528"/>
                  <a:pt x="1048" y="19024"/>
                </a:cubicBezTo>
                <a:cubicBezTo>
                  <a:pt x="1541" y="18521"/>
                  <a:pt x="2154" y="18269"/>
                  <a:pt x="2814" y="18269"/>
                </a:cubicBezTo>
                <a:lnTo>
                  <a:pt x="15383" y="18257"/>
                </a:lnTo>
                <a:lnTo>
                  <a:pt x="15377" y="20664"/>
                </a:lnTo>
                <a:cubicBezTo>
                  <a:pt x="15390" y="21192"/>
                  <a:pt x="15600" y="21600"/>
                  <a:pt x="15865" y="21600"/>
                </a:cubicBezTo>
                <a:close/>
              </a:path>
            </a:pathLst>
          </a:custGeom>
          <a:solidFill>
            <a:srgbClr val="E46F70"/>
          </a:solidFill>
          <a:ln w="12700">
            <a:miter lim="400000"/>
          </a:ln>
        </p:spPr>
        <p:txBody>
          <a:bodyPr anchor="ctr"/>
          <a:lstStyle/>
          <a:p>
            <a:pPr algn="ctr"/>
            <a:endParaRPr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FAECDFE9-C237-4C55-AB3D-D6935B1F3ABD}"/>
              </a:ext>
            </a:extLst>
          </p:cNvPr>
          <p:cNvSpPr/>
          <p:nvPr/>
        </p:nvSpPr>
        <p:spPr>
          <a:xfrm>
            <a:off x="2001631" y="3487094"/>
            <a:ext cx="2603060" cy="10638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8751" y="0"/>
                </a:lnTo>
                <a:lnTo>
                  <a:pt x="0" y="21600"/>
                </a:lnTo>
                <a:lnTo>
                  <a:pt x="14029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77458B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dirty="0"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6" name="任意多边形: 形状 45">
            <a:extLst>
              <a:ext uri="{FF2B5EF4-FFF2-40B4-BE49-F238E27FC236}">
                <a16:creationId xmlns:a16="http://schemas.microsoft.com/office/drawing/2014/main" id="{54D9169D-3933-4203-B133-1032A9CD4A0F}"/>
              </a:ext>
            </a:extLst>
          </p:cNvPr>
          <p:cNvSpPr/>
          <p:nvPr/>
        </p:nvSpPr>
        <p:spPr>
          <a:xfrm>
            <a:off x="3542806" y="3138458"/>
            <a:ext cx="2615975" cy="14161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865" y="21600"/>
                </a:moveTo>
                <a:cubicBezTo>
                  <a:pt x="15986" y="21600"/>
                  <a:pt x="16105" y="21513"/>
                  <a:pt x="16210" y="21347"/>
                </a:cubicBezTo>
                <a:lnTo>
                  <a:pt x="21600" y="10793"/>
                </a:lnTo>
                <a:lnTo>
                  <a:pt x="16208" y="237"/>
                </a:lnTo>
                <a:cubicBezTo>
                  <a:pt x="16110" y="83"/>
                  <a:pt x="15996" y="0"/>
                  <a:pt x="15880" y="0"/>
                </a:cubicBezTo>
                <a:cubicBezTo>
                  <a:pt x="15616" y="0"/>
                  <a:pt x="15391" y="416"/>
                  <a:pt x="15377" y="920"/>
                </a:cubicBezTo>
                <a:lnTo>
                  <a:pt x="15382" y="3373"/>
                </a:lnTo>
                <a:lnTo>
                  <a:pt x="10620" y="3373"/>
                </a:lnTo>
                <a:cubicBezTo>
                  <a:pt x="10261" y="3372"/>
                  <a:pt x="9818" y="3433"/>
                  <a:pt x="9416" y="3585"/>
                </a:cubicBezTo>
                <a:cubicBezTo>
                  <a:pt x="9014" y="3737"/>
                  <a:pt x="8652" y="3981"/>
                  <a:pt x="8455" y="4347"/>
                </a:cubicBezTo>
                <a:cubicBezTo>
                  <a:pt x="8387" y="4483"/>
                  <a:pt x="834" y="18287"/>
                  <a:pt x="517" y="19016"/>
                </a:cubicBezTo>
                <a:cubicBezTo>
                  <a:pt x="224" y="19690"/>
                  <a:pt x="48" y="20667"/>
                  <a:pt x="0" y="21293"/>
                </a:cubicBezTo>
                <a:cubicBezTo>
                  <a:pt x="181" y="20284"/>
                  <a:pt x="554" y="19528"/>
                  <a:pt x="1048" y="19024"/>
                </a:cubicBezTo>
                <a:cubicBezTo>
                  <a:pt x="1541" y="18521"/>
                  <a:pt x="2154" y="18269"/>
                  <a:pt x="2814" y="18269"/>
                </a:cubicBezTo>
                <a:lnTo>
                  <a:pt x="15383" y="18257"/>
                </a:lnTo>
                <a:lnTo>
                  <a:pt x="15377" y="20664"/>
                </a:lnTo>
                <a:cubicBezTo>
                  <a:pt x="15390" y="21192"/>
                  <a:pt x="15600" y="21600"/>
                  <a:pt x="15865" y="21600"/>
                </a:cubicBezTo>
                <a:close/>
              </a:path>
            </a:pathLst>
          </a:custGeom>
          <a:solidFill>
            <a:srgbClr val="77458B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dirty="0"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D32E8390-227B-47DD-958F-F9F8F8B28EC2}"/>
              </a:ext>
            </a:extLst>
          </p:cNvPr>
          <p:cNvSpPr/>
          <p:nvPr/>
        </p:nvSpPr>
        <p:spPr>
          <a:xfrm>
            <a:off x="3911514" y="3812804"/>
            <a:ext cx="1878561" cy="351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lc="http://schemas.openxmlformats.org/drawingml/2006/lockedCanvas" xmlns:a16="http://schemas.microsoft.com/office/drawing/2014/main" xmlns:p14="http://schemas.microsoft.com/office/powerpoint/2010/main" xmlns:ma14="http://schemas.microsoft.com/office/mac/drawingml/2011/main" val="1"/>
            </a:ext>
          </a:extLst>
        </p:spPr>
        <p:txBody>
          <a:bodyPr lIns="25400" tIns="25400" rIns="25400" bIns="25400" anchor="ctr">
            <a:no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altLang="zh-CN" sz="1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long</a:t>
            </a:r>
            <a:r>
              <a:rPr lang="zh-CN" altLang="en-US" sz="1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FFEA9048-A586-4329-9246-F53926262EDE}"/>
              </a:ext>
            </a:extLst>
          </p:cNvPr>
          <p:cNvSpPr/>
          <p:nvPr/>
        </p:nvSpPr>
        <p:spPr>
          <a:xfrm>
            <a:off x="5185354" y="2559480"/>
            <a:ext cx="1878561" cy="351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lc="http://schemas.openxmlformats.org/drawingml/2006/lockedCanvas" xmlns:a16="http://schemas.microsoft.com/office/drawing/2014/main" xmlns:p14="http://schemas.microsoft.com/office/powerpoint/2010/main" xmlns:ma14="http://schemas.microsoft.com/office/mac/drawingml/2011/main" val="1"/>
            </a:ext>
          </a:extLst>
        </p:spPr>
        <p:txBody>
          <a:bodyPr lIns="25400" tIns="25400" rIns="25400" bIns="25400" anchor="ctr">
            <a:no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altLang="zh-CN" sz="1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isSuccess</a:t>
            </a: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zh-CN" altLang="en-US" sz="14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0957459-5154-41F6-BF01-4CD8085CEA99}"/>
              </a:ext>
            </a:extLst>
          </p:cNvPr>
          <p:cNvSpPr/>
          <p:nvPr/>
        </p:nvSpPr>
        <p:spPr>
          <a:xfrm>
            <a:off x="5944363" y="1574303"/>
            <a:ext cx="1539627" cy="351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lc="http://schemas.openxmlformats.org/drawingml/2006/lockedCanvas" xmlns:a16="http://schemas.microsoft.com/office/drawing/2014/main" xmlns:p14="http://schemas.microsoft.com/office/powerpoint/2010/main" xmlns:ma14="http://schemas.microsoft.com/office/mac/drawingml/2011/main" val="1"/>
            </a:ext>
          </a:extLst>
        </p:spPr>
        <p:txBody>
          <a:bodyPr lIns="25400" tIns="25400" rIns="25400" bIns="25400" anchor="ctr">
            <a:noAutofit/>
          </a:bodyPr>
          <a:lstStyle/>
          <a:p>
            <a:pPr algn="ctr">
              <a:buFont typeface="Arial" pitchFamily="34" charset="0"/>
              <a:buNone/>
              <a:defRPr/>
            </a:pPr>
            <a:r>
              <a:rPr lang="en-US" altLang="zh-CN" sz="1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serialVersionUId</a:t>
            </a:r>
            <a:r>
              <a:rPr lang="zh-CN" altLang="en-US" sz="1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</a:p>
        </p:txBody>
      </p:sp>
      <p:sp>
        <p:nvSpPr>
          <p:cNvPr id="57" name="文本框 16">
            <a:extLst>
              <a:ext uri="{FF2B5EF4-FFF2-40B4-BE49-F238E27FC236}">
                <a16:creationId xmlns:a16="http://schemas.microsoft.com/office/drawing/2014/main" id="{0FA9F8FB-8E8F-4A85-8C4C-2616DC2941D2}"/>
              </a:ext>
            </a:extLst>
          </p:cNvPr>
          <p:cNvSpPr txBox="1"/>
          <p:nvPr/>
        </p:nvSpPr>
        <p:spPr>
          <a:xfrm>
            <a:off x="8648591" y="1548017"/>
            <a:ext cx="2766743" cy="455136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明确定义</a:t>
            </a:r>
            <a:r>
              <a:rPr lang="en-US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serialVersionUId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，</a:t>
            </a:r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并不需要随意修改</a:t>
            </a:r>
            <a:endParaRPr lang="zh-C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sp>
        <p:nvSpPr>
          <p:cNvPr id="59" name="文本框 18">
            <a:extLst>
              <a:ext uri="{FF2B5EF4-FFF2-40B4-BE49-F238E27FC236}">
                <a16:creationId xmlns:a16="http://schemas.microsoft.com/office/drawing/2014/main" id="{554982AB-A1FE-4D3E-A9A9-BEEA38B62DE8}"/>
              </a:ext>
            </a:extLst>
          </p:cNvPr>
          <p:cNvSpPr txBox="1"/>
          <p:nvPr/>
        </p:nvSpPr>
        <p:spPr>
          <a:xfrm>
            <a:off x="7756553" y="2488768"/>
            <a:ext cx="3951104" cy="844223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>
              <a:lnSpc>
                <a:spcPct val="170000"/>
              </a:lnSpc>
              <a:defRPr/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使用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success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作为字段名</a:t>
            </a:r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>
              <a:lnSpc>
                <a:spcPct val="170000"/>
              </a:lnSpc>
              <a:defRPr/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使用</a:t>
            </a:r>
            <a:r>
              <a:rPr lang="en-US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isSuccess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作为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getter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方法</a:t>
            </a:r>
          </a:p>
        </p:txBody>
      </p:sp>
      <p:sp>
        <p:nvSpPr>
          <p:cNvPr id="61" name="文本框 20">
            <a:extLst>
              <a:ext uri="{FF2B5EF4-FFF2-40B4-BE49-F238E27FC236}">
                <a16:creationId xmlns:a16="http://schemas.microsoft.com/office/drawing/2014/main" id="{2E6ABD1D-1A9C-4149-A331-7F11FC1FC69E}"/>
              </a:ext>
            </a:extLst>
          </p:cNvPr>
          <p:cNvSpPr txBox="1"/>
          <p:nvPr/>
        </p:nvSpPr>
        <p:spPr>
          <a:xfrm>
            <a:off x="6937902" y="3418093"/>
            <a:ext cx="4670144" cy="1016633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对外接口的返回值中，</a:t>
            </a:r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使用包装类代替基础类型</a:t>
            </a:r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grpSp>
        <p:nvGrpSpPr>
          <p:cNvPr id="38" name="组合 55">
            <a:extLst>
              <a:ext uri="{FF2B5EF4-FFF2-40B4-BE49-F238E27FC236}">
                <a16:creationId xmlns:a16="http://schemas.microsoft.com/office/drawing/2014/main" id="{ADB48A28-4F0A-4188-9047-DB978BF8B63F}"/>
              </a:ext>
            </a:extLst>
          </p:cNvPr>
          <p:cNvGrpSpPr/>
          <p:nvPr/>
        </p:nvGrpSpPr>
        <p:grpSpPr bwMode="auto">
          <a:xfrm>
            <a:off x="4193818" y="177245"/>
            <a:ext cx="3573065" cy="696471"/>
            <a:chOff x="3791743" y="5346472"/>
            <a:chExt cx="5833187" cy="1152803"/>
          </a:xfrm>
          <a:effectLst/>
        </p:grpSpPr>
        <p:sp>
          <p:nvSpPr>
            <p:cNvPr id="39" name="任意多边形 166">
              <a:extLst>
                <a:ext uri="{FF2B5EF4-FFF2-40B4-BE49-F238E27FC236}">
                  <a16:creationId xmlns:a16="http://schemas.microsoft.com/office/drawing/2014/main" id="{6C674F36-4271-4119-8510-D0E70F2B1355}"/>
                </a:ext>
              </a:extLst>
            </p:cNvPr>
            <p:cNvSpPr/>
            <p:nvPr/>
          </p:nvSpPr>
          <p:spPr>
            <a:xfrm>
              <a:off x="3791743" y="5347083"/>
              <a:ext cx="5833187" cy="1152192"/>
            </a:xfrm>
            <a:custGeom>
              <a:avLst/>
              <a:gdLst>
                <a:gd name="connsiteX0" fmla="*/ 619854 w 5832648"/>
                <a:gd name="connsiteY0" fmla="*/ 172234 h 1152128"/>
                <a:gd name="connsiteX1" fmla="*/ 247759 w 5832648"/>
                <a:gd name="connsiteY1" fmla="*/ 418875 h 1152128"/>
                <a:gd name="connsiteX2" fmla="*/ 216024 w 5832648"/>
                <a:gd name="connsiteY2" fmla="*/ 576064 h 1152128"/>
                <a:gd name="connsiteX3" fmla="*/ 216024 w 5832648"/>
                <a:gd name="connsiteY3" fmla="*/ 576063 h 1152128"/>
                <a:gd name="connsiteX4" fmla="*/ 216024 w 5832648"/>
                <a:gd name="connsiteY4" fmla="*/ 576064 h 1152128"/>
                <a:gd name="connsiteX5" fmla="*/ 216024 w 5832648"/>
                <a:gd name="connsiteY5" fmla="*/ 576064 h 1152128"/>
                <a:gd name="connsiteX6" fmla="*/ 247759 w 5832648"/>
                <a:gd name="connsiteY6" fmla="*/ 733252 h 1152128"/>
                <a:gd name="connsiteX7" fmla="*/ 619854 w 5832648"/>
                <a:gd name="connsiteY7" fmla="*/ 979893 h 1152128"/>
                <a:gd name="connsiteX8" fmla="*/ 5212794 w 5832648"/>
                <a:gd name="connsiteY8" fmla="*/ 979894 h 1152128"/>
                <a:gd name="connsiteX9" fmla="*/ 5616624 w 5832648"/>
                <a:gd name="connsiteY9" fmla="*/ 576064 h 1152128"/>
                <a:gd name="connsiteX10" fmla="*/ 5616625 w 5832648"/>
                <a:gd name="connsiteY10" fmla="*/ 576064 h 1152128"/>
                <a:gd name="connsiteX11" fmla="*/ 5212795 w 5832648"/>
                <a:gd name="connsiteY11" fmla="*/ 172234 h 1152128"/>
                <a:gd name="connsiteX12" fmla="*/ 576064 w 5832648"/>
                <a:gd name="connsiteY12" fmla="*/ 0 h 1152128"/>
                <a:gd name="connsiteX13" fmla="*/ 5256584 w 5832648"/>
                <a:gd name="connsiteY13" fmla="*/ 0 h 1152128"/>
                <a:gd name="connsiteX14" fmla="*/ 5832648 w 5832648"/>
                <a:gd name="connsiteY14" fmla="*/ 576064 h 1152128"/>
                <a:gd name="connsiteX15" fmla="*/ 5256584 w 5832648"/>
                <a:gd name="connsiteY15" fmla="*/ 1152128 h 1152128"/>
                <a:gd name="connsiteX16" fmla="*/ 576064 w 5832648"/>
                <a:gd name="connsiteY16" fmla="*/ 1152128 h 1152128"/>
                <a:gd name="connsiteX17" fmla="*/ 0 w 5832648"/>
                <a:gd name="connsiteY17" fmla="*/ 576064 h 1152128"/>
                <a:gd name="connsiteX18" fmla="*/ 576064 w 5832648"/>
                <a:gd name="connsiteY18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32648" h="1152128">
                  <a:moveTo>
                    <a:pt x="619854" y="172234"/>
                  </a:moveTo>
                  <a:cubicBezTo>
                    <a:pt x="452583" y="172234"/>
                    <a:pt x="309064" y="273935"/>
                    <a:pt x="247759" y="418875"/>
                  </a:cubicBezTo>
                  <a:lnTo>
                    <a:pt x="216024" y="576064"/>
                  </a:lnTo>
                  <a:lnTo>
                    <a:pt x="216024" y="576063"/>
                  </a:lnTo>
                  <a:lnTo>
                    <a:pt x="216024" y="576064"/>
                  </a:lnTo>
                  <a:lnTo>
                    <a:pt x="216024" y="576064"/>
                  </a:lnTo>
                  <a:lnTo>
                    <a:pt x="247759" y="733252"/>
                  </a:lnTo>
                  <a:cubicBezTo>
                    <a:pt x="309064" y="878193"/>
                    <a:pt x="452583" y="979893"/>
                    <a:pt x="619854" y="979893"/>
                  </a:cubicBezTo>
                  <a:lnTo>
                    <a:pt x="5212794" y="979894"/>
                  </a:lnTo>
                  <a:cubicBezTo>
                    <a:pt x="5435823" y="979894"/>
                    <a:pt x="5616624" y="799093"/>
                    <a:pt x="5616624" y="576064"/>
                  </a:cubicBezTo>
                  <a:lnTo>
                    <a:pt x="5616625" y="576064"/>
                  </a:lnTo>
                  <a:cubicBezTo>
                    <a:pt x="5616625" y="353035"/>
                    <a:pt x="5435824" y="172234"/>
                    <a:pt x="5212795" y="172234"/>
                  </a:cubicBezTo>
                  <a:close/>
                  <a:moveTo>
                    <a:pt x="576064" y="0"/>
                  </a:moveTo>
                  <a:lnTo>
                    <a:pt x="5256584" y="0"/>
                  </a:lnTo>
                  <a:cubicBezTo>
                    <a:pt x="5574735" y="0"/>
                    <a:pt x="5832648" y="257913"/>
                    <a:pt x="5832648" y="576064"/>
                  </a:cubicBezTo>
                  <a:cubicBezTo>
                    <a:pt x="5832648" y="894215"/>
                    <a:pt x="5574735" y="1152128"/>
                    <a:pt x="5256584" y="1152128"/>
                  </a:cubicBezTo>
                  <a:lnTo>
                    <a:pt x="576064" y="1152128"/>
                  </a:lnTo>
                  <a:cubicBezTo>
                    <a:pt x="257913" y="1152128"/>
                    <a:pt x="0" y="894215"/>
                    <a:pt x="0" y="576064"/>
                  </a:cubicBezTo>
                  <a:cubicBezTo>
                    <a:pt x="0" y="257913"/>
                    <a:pt x="257913" y="0"/>
                    <a:pt x="5760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 dirty="0">
                <a:cs typeface="+mn-ea"/>
                <a:sym typeface="+mn-lt"/>
              </a:endParaRPr>
            </a:p>
          </p:txBody>
        </p:sp>
        <p:sp>
          <p:nvSpPr>
            <p:cNvPr id="40" name="圆角矩形 165">
              <a:extLst>
                <a:ext uri="{FF2B5EF4-FFF2-40B4-BE49-F238E27FC236}">
                  <a16:creationId xmlns:a16="http://schemas.microsoft.com/office/drawing/2014/main" id="{AC97E480-A769-4D5A-A3DC-D134AB879ACE}"/>
                </a:ext>
              </a:extLst>
            </p:cNvPr>
            <p:cNvSpPr/>
            <p:nvPr/>
          </p:nvSpPr>
          <p:spPr>
            <a:xfrm>
              <a:off x="4007769" y="5518706"/>
              <a:ext cx="5400600" cy="8076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gradFill flip="none" rotWithShape="1">
                <a:gsLst>
                  <a:gs pos="100000">
                    <a:schemeClr val="bg1"/>
                  </a:gs>
                  <a:gs pos="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dist"/>
              <a:r>
                <a:rPr lang="zh-CN" altLang="en-US" b="1" dirty="0">
                  <a:solidFill>
                    <a:srgbClr val="EB3F3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解决思路</a:t>
              </a:r>
            </a:p>
          </p:txBody>
        </p:sp>
        <p:sp>
          <p:nvSpPr>
            <p:cNvPr id="41" name="圆角矩形 167">
              <a:extLst>
                <a:ext uri="{FF2B5EF4-FFF2-40B4-BE49-F238E27FC236}">
                  <a16:creationId xmlns:a16="http://schemas.microsoft.com/office/drawing/2014/main" id="{014B0B15-E92F-46B0-8C43-49798A330BF1}"/>
                </a:ext>
              </a:extLst>
            </p:cNvPr>
            <p:cNvSpPr/>
            <p:nvPr/>
          </p:nvSpPr>
          <p:spPr>
            <a:xfrm>
              <a:off x="3791744" y="5346472"/>
              <a:ext cx="5832649" cy="1152127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>
                <a:cs typeface="+mn-ea"/>
                <a:sym typeface="+mn-lt"/>
              </a:endParaRPr>
            </a:p>
          </p:txBody>
        </p:sp>
      </p:grpSp>
      <p:sp>
        <p:nvSpPr>
          <p:cNvPr id="2" name="AutoShape 30">
            <a:extLst>
              <a:ext uri="{FF2B5EF4-FFF2-40B4-BE49-F238E27FC236}">
                <a16:creationId xmlns:a16="http://schemas.microsoft.com/office/drawing/2014/main" id="{14588BB0-C7D6-16FF-98C1-0A37D48E7237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4943407" y="4145570"/>
            <a:ext cx="5245100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任意多边形: 形状 36">
            <a:extLst>
              <a:ext uri="{FF2B5EF4-FFF2-40B4-BE49-F238E27FC236}">
                <a16:creationId xmlns:a16="http://schemas.microsoft.com/office/drawing/2014/main" id="{8832FC3F-D313-CBE7-45EE-EABC5D9FDB9E}"/>
              </a:ext>
            </a:extLst>
          </p:cNvPr>
          <p:cNvSpPr/>
          <p:nvPr/>
        </p:nvSpPr>
        <p:spPr>
          <a:xfrm>
            <a:off x="939288" y="4550902"/>
            <a:ext cx="2603060" cy="10638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8751" y="0"/>
                </a:lnTo>
                <a:lnTo>
                  <a:pt x="0" y="21600"/>
                </a:lnTo>
                <a:lnTo>
                  <a:pt x="14029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FABD01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dirty="0"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任意多边形: 形状 45">
            <a:extLst>
              <a:ext uri="{FF2B5EF4-FFF2-40B4-BE49-F238E27FC236}">
                <a16:creationId xmlns:a16="http://schemas.microsoft.com/office/drawing/2014/main" id="{C5F19525-8770-51A3-DD39-22948B4E1DFE}"/>
              </a:ext>
            </a:extLst>
          </p:cNvPr>
          <p:cNvSpPr/>
          <p:nvPr/>
        </p:nvSpPr>
        <p:spPr>
          <a:xfrm>
            <a:off x="2503137" y="4238707"/>
            <a:ext cx="2615975" cy="14161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865" y="21600"/>
                </a:moveTo>
                <a:cubicBezTo>
                  <a:pt x="15986" y="21600"/>
                  <a:pt x="16105" y="21513"/>
                  <a:pt x="16210" y="21347"/>
                </a:cubicBezTo>
                <a:lnTo>
                  <a:pt x="21600" y="10793"/>
                </a:lnTo>
                <a:lnTo>
                  <a:pt x="16208" y="237"/>
                </a:lnTo>
                <a:cubicBezTo>
                  <a:pt x="16110" y="83"/>
                  <a:pt x="15996" y="0"/>
                  <a:pt x="15880" y="0"/>
                </a:cubicBezTo>
                <a:cubicBezTo>
                  <a:pt x="15616" y="0"/>
                  <a:pt x="15391" y="416"/>
                  <a:pt x="15377" y="920"/>
                </a:cubicBezTo>
                <a:lnTo>
                  <a:pt x="15382" y="3373"/>
                </a:lnTo>
                <a:lnTo>
                  <a:pt x="10620" y="3373"/>
                </a:lnTo>
                <a:cubicBezTo>
                  <a:pt x="10261" y="3372"/>
                  <a:pt x="9818" y="3433"/>
                  <a:pt x="9416" y="3585"/>
                </a:cubicBezTo>
                <a:cubicBezTo>
                  <a:pt x="9014" y="3737"/>
                  <a:pt x="8652" y="3981"/>
                  <a:pt x="8455" y="4347"/>
                </a:cubicBezTo>
                <a:cubicBezTo>
                  <a:pt x="8387" y="4483"/>
                  <a:pt x="834" y="18287"/>
                  <a:pt x="517" y="19016"/>
                </a:cubicBezTo>
                <a:cubicBezTo>
                  <a:pt x="224" y="19690"/>
                  <a:pt x="48" y="20667"/>
                  <a:pt x="0" y="21293"/>
                </a:cubicBezTo>
                <a:cubicBezTo>
                  <a:pt x="181" y="20284"/>
                  <a:pt x="554" y="19528"/>
                  <a:pt x="1048" y="19024"/>
                </a:cubicBezTo>
                <a:cubicBezTo>
                  <a:pt x="1541" y="18521"/>
                  <a:pt x="2154" y="18269"/>
                  <a:pt x="2814" y="18269"/>
                </a:cubicBezTo>
                <a:lnTo>
                  <a:pt x="15383" y="18257"/>
                </a:lnTo>
                <a:lnTo>
                  <a:pt x="15377" y="20664"/>
                </a:lnTo>
                <a:cubicBezTo>
                  <a:pt x="15390" y="21192"/>
                  <a:pt x="15600" y="21600"/>
                  <a:pt x="15865" y="21600"/>
                </a:cubicBezTo>
                <a:close/>
              </a:path>
            </a:pathLst>
          </a:custGeom>
          <a:solidFill>
            <a:srgbClr val="FABD01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dirty="0"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150FA9D-929A-C3E8-65F9-6626CB6DAFC6}"/>
              </a:ext>
            </a:extLst>
          </p:cNvPr>
          <p:cNvSpPr/>
          <p:nvPr/>
        </p:nvSpPr>
        <p:spPr>
          <a:xfrm>
            <a:off x="2919508" y="4828158"/>
            <a:ext cx="1878561" cy="351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lc="http://schemas.openxmlformats.org/drawingml/2006/lockedCanvas" xmlns:a16="http://schemas.microsoft.com/office/drawing/2014/main" xmlns:p14="http://schemas.microsoft.com/office/powerpoint/2010/main" xmlns:ma14="http://schemas.microsoft.com/office/mac/drawingml/2011/main" val="1"/>
            </a:ext>
          </a:extLst>
        </p:spPr>
        <p:txBody>
          <a:bodyPr lIns="25400" tIns="25400" rIns="25400" bIns="25400" anchor="ctr">
            <a:no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Enum</a:t>
            </a: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？</a:t>
            </a:r>
            <a:endParaRPr lang="zh-CN" altLang="en-US" sz="14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20">
            <a:extLst>
              <a:ext uri="{FF2B5EF4-FFF2-40B4-BE49-F238E27FC236}">
                <a16:creationId xmlns:a16="http://schemas.microsoft.com/office/drawing/2014/main" id="{8D3847DD-CF5D-BE40-E171-125882C44032}"/>
              </a:ext>
            </a:extLst>
          </p:cNvPr>
          <p:cNvSpPr txBox="1"/>
          <p:nvPr/>
        </p:nvSpPr>
        <p:spPr>
          <a:xfrm>
            <a:off x="5477771" y="4577775"/>
            <a:ext cx="4670144" cy="1016633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对外接口的返回值中，</a:t>
            </a:r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使用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String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代替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Enum</a:t>
            </a:r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5EEA833-4BB0-B284-84F1-7162CA9404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54" y="128024"/>
            <a:ext cx="2303614" cy="230361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F9FD248-8AF9-0D01-EED2-B040B5DC8B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203" y="3692638"/>
            <a:ext cx="3657298" cy="365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477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>
            <a:extLst>
              <a:ext uri="{FF2B5EF4-FFF2-40B4-BE49-F238E27FC236}">
                <a16:creationId xmlns:a16="http://schemas.microsoft.com/office/drawing/2014/main" id="{29F67485-4E9C-42AA-95C0-F3D001D7C8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528" y="-1672078"/>
            <a:ext cx="12192000" cy="3810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81FC056-C5C3-4298-8A1A-569E6BDF8392}"/>
              </a:ext>
            </a:extLst>
          </p:cNvPr>
          <p:cNvSpPr txBox="1"/>
          <p:nvPr/>
        </p:nvSpPr>
        <p:spPr>
          <a:xfrm>
            <a:off x="1431236" y="1415256"/>
            <a:ext cx="9219441" cy="4932482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private static final String IMAGE_DIR = "/Users/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hollis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/Desktop/";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private static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SimpleDateFormat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sdf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= new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SimpleDateFormat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("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YYYYMMddHHmmss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");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public static void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uploadImage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(String base64EncodedImageData, String name) throws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IOException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{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String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fileName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= name +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sdf.format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(new Date()) + ".jpg";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String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imagePath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= IMAGE_DIR +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fileName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//BASE64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转成字节数组</a:t>
            </a: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byte[]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imageBytes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= Base64.getDecoder().decode(base64EncodedImageData);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//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字节数组转成文件</a:t>
            </a: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Files.write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Paths.get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imagePath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),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imageBytes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//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获取文件的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hash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值</a:t>
            </a: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int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fileNameHash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=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Math.abs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fileName.hashCode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());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// 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上传文件到 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OSS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// new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OSSClientBuilder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().build(ENDPOINT, ACCESS_KEY_ID, ACCESS_KEY_SECRET).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putObject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(BUCKET_NAME,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fileNameHash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, new File(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imagePath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}</a:t>
            </a:r>
            <a:endParaRPr lang="en-US" altLang="zh-CN" sz="1400" dirty="0">
              <a:solidFill>
                <a:srgbClr val="203864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369F5229-6883-4A87-A988-81169C69BB70}"/>
              </a:ext>
            </a:extLst>
          </p:cNvPr>
          <p:cNvSpPr/>
          <p:nvPr/>
        </p:nvSpPr>
        <p:spPr>
          <a:xfrm>
            <a:off x="934279" y="735495"/>
            <a:ext cx="9611138" cy="5612243"/>
          </a:xfrm>
          <a:prstGeom prst="roundRect">
            <a:avLst/>
          </a:prstGeom>
          <a:noFill/>
          <a:ln w="76200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508FBC5-960D-4873-B97F-ED590D221E28}"/>
              </a:ext>
            </a:extLst>
          </p:cNvPr>
          <p:cNvSpPr txBox="1"/>
          <p:nvPr/>
        </p:nvSpPr>
        <p:spPr>
          <a:xfrm>
            <a:off x="1039539" y="932895"/>
            <a:ext cx="274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20386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看一段代码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98A3F85E-AC2B-4F33-B836-F58BF79734DD}"/>
              </a:ext>
            </a:extLst>
          </p:cNvPr>
          <p:cNvCxnSpPr>
            <a:cxnSpLocks/>
          </p:cNvCxnSpPr>
          <p:nvPr/>
        </p:nvCxnSpPr>
        <p:spPr>
          <a:xfrm flipV="1">
            <a:off x="3957976" y="1628582"/>
            <a:ext cx="2566903" cy="11812"/>
          </a:xfrm>
          <a:prstGeom prst="line">
            <a:avLst/>
          </a:prstGeom>
          <a:ln>
            <a:solidFill>
              <a:srgbClr val="3AB6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CD6E99E3-8CD0-466B-A834-EBEE8F449DEA}"/>
              </a:ext>
            </a:extLst>
          </p:cNvPr>
          <p:cNvCxnSpPr>
            <a:cxnSpLocks/>
          </p:cNvCxnSpPr>
          <p:nvPr/>
        </p:nvCxnSpPr>
        <p:spPr>
          <a:xfrm>
            <a:off x="2513976" y="2451725"/>
            <a:ext cx="138530" cy="0"/>
          </a:xfrm>
          <a:prstGeom prst="line">
            <a:avLst/>
          </a:prstGeom>
          <a:ln>
            <a:solidFill>
              <a:srgbClr val="3AB6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3BA1550D-5B92-7EA8-080B-85F9A844D874}"/>
              </a:ext>
            </a:extLst>
          </p:cNvPr>
          <p:cNvSpPr txBox="1"/>
          <p:nvPr/>
        </p:nvSpPr>
        <p:spPr>
          <a:xfrm>
            <a:off x="1431236" y="1415256"/>
            <a:ext cx="9219441" cy="4932482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private static final String IMAGE_DIR = "/Users/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hollis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/Desktop/";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private </a:t>
            </a:r>
            <a:r>
              <a:rPr lang="en" altLang="zh-CN" sz="14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static </a:t>
            </a:r>
            <a:r>
              <a:rPr lang="en" altLang="zh-CN" sz="1400" dirty="0" err="1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SimpleDateFormat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sdf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= new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SimpleDateFormat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("</a:t>
            </a:r>
            <a:r>
              <a:rPr lang="en" altLang="zh-CN" sz="1400" dirty="0" err="1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YYYY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MMddHHmmss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");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public static void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uploadImage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4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String base64EncodedImageData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, String name) throws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IOException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{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String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fileName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= name +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sdf.format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(new Date()) + ".jpg";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String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imagePath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= IMAGE_DIR +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fileName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//BASE64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转成字节数组</a:t>
            </a: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byte[]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imageBytes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= Base64.getDecoder().decode(base64EncodedImageData);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//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字节数组转成文件</a:t>
            </a: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Files.write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Paths.get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imagePath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),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imageBytes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//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获取文件的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hash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值</a:t>
            </a:r>
          </a:p>
          <a:p>
            <a:pPr defTabSz="609459">
              <a:lnSpc>
                <a:spcPct val="150000"/>
              </a:lnSpc>
            </a:pP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int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fileNameHash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= </a:t>
            </a:r>
            <a:r>
              <a:rPr lang="en" altLang="zh-CN" sz="1400" dirty="0" err="1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Math.abs</a:t>
            </a:r>
            <a:r>
              <a:rPr lang="en" altLang="zh-CN" sz="14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</a:t>
            </a:r>
            <a:r>
              <a:rPr lang="en" altLang="zh-CN" sz="1400" dirty="0" err="1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fileName.hashCode</a:t>
            </a:r>
            <a:r>
              <a:rPr lang="en" altLang="zh-CN" sz="1400" dirty="0">
                <a:solidFill>
                  <a:srgbClr val="FF0000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());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// </a:t>
            </a:r>
            <a:r>
              <a:rPr lang="zh-CN" altLang="en-US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上传文件到 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OSS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    // new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OSSClientBuilder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().build(ENDPOINT, ACCESS_KEY_ID, ACCESS_KEY_SECRET).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putObject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(BUCKET_NAME, 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fileNameHash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, new File(</a:t>
            </a:r>
            <a:r>
              <a:rPr lang="en" altLang="zh-CN" sz="1400" dirty="0" err="1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imagePath</a:t>
            </a: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));</a:t>
            </a:r>
          </a:p>
          <a:p>
            <a:pPr defTabSz="609459">
              <a:lnSpc>
                <a:spcPct val="150000"/>
              </a:lnSpc>
            </a:pPr>
            <a:r>
              <a:rPr lang="en" altLang="zh-CN" sz="1400" dirty="0">
                <a:solidFill>
                  <a:srgbClr val="203864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}</a:t>
            </a:r>
            <a:endParaRPr lang="en-US" altLang="zh-CN" sz="1400" dirty="0">
              <a:solidFill>
                <a:srgbClr val="203864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8658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图片 82">
            <a:extLst>
              <a:ext uri="{FF2B5EF4-FFF2-40B4-BE49-F238E27FC236}">
                <a16:creationId xmlns:a16="http://schemas.microsoft.com/office/drawing/2014/main" id="{B0D837FC-3CFE-4444-BEA9-F1D1B1D02F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4158" y="36331"/>
            <a:ext cx="6810375" cy="3686175"/>
          </a:xfrm>
          <a:prstGeom prst="rect">
            <a:avLst/>
          </a:prstGeom>
        </p:spPr>
      </p:pic>
      <p:sp>
        <p:nvSpPr>
          <p:cNvPr id="71" name="圆角矩形 115">
            <a:extLst>
              <a:ext uri="{FF2B5EF4-FFF2-40B4-BE49-F238E27FC236}">
                <a16:creationId xmlns:a16="http://schemas.microsoft.com/office/drawing/2014/main" id="{183A14FF-700C-4EED-A0FB-4A049991F52A}"/>
              </a:ext>
            </a:extLst>
          </p:cNvPr>
          <p:cNvSpPr>
            <a:spLocks noChangeAspect="1"/>
          </p:cNvSpPr>
          <p:nvPr/>
        </p:nvSpPr>
        <p:spPr>
          <a:xfrm>
            <a:off x="94524" y="1814774"/>
            <a:ext cx="2892122" cy="3833274"/>
          </a:xfrm>
          <a:prstGeom prst="roundRect">
            <a:avLst>
              <a:gd name="adj" fmla="val 7687"/>
            </a:avLst>
          </a:prstGeom>
          <a:noFill/>
          <a:ln w="12700" cmpd="sng">
            <a:solidFill>
              <a:schemeClr val="bg2">
                <a:lumMod val="75000"/>
              </a:schemeClr>
            </a:solidFill>
          </a:ln>
          <a:effectLst>
            <a:outerShdw dist="12700" dir="5400000" algn="tl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B75E05CE-8466-48F5-8EA9-49AB3C3C4D50}"/>
              </a:ext>
            </a:extLst>
          </p:cNvPr>
          <p:cNvSpPr txBox="1"/>
          <p:nvPr/>
        </p:nvSpPr>
        <p:spPr>
          <a:xfrm>
            <a:off x="301104" y="2256819"/>
            <a:ext cx="2478962" cy="3058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运行期，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String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的最大长度为</a:t>
            </a: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Integer#MAX_VALUE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，大小约为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4GB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。</a:t>
            </a:r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编译期，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String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长度不能超过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65535</a:t>
            </a:r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sp>
        <p:nvSpPr>
          <p:cNvPr id="75" name="圆角矩形 19">
            <a:extLst>
              <a:ext uri="{FF2B5EF4-FFF2-40B4-BE49-F238E27FC236}">
                <a16:creationId xmlns:a16="http://schemas.microsoft.com/office/drawing/2014/main" id="{79FA25E5-6BA8-4329-8F52-12E536A0F460}"/>
              </a:ext>
            </a:extLst>
          </p:cNvPr>
          <p:cNvSpPr>
            <a:spLocks noChangeAspect="1"/>
          </p:cNvSpPr>
          <p:nvPr/>
        </p:nvSpPr>
        <p:spPr>
          <a:xfrm>
            <a:off x="3094417" y="1814774"/>
            <a:ext cx="2892122" cy="3833274"/>
          </a:xfrm>
          <a:prstGeom prst="roundRect">
            <a:avLst>
              <a:gd name="adj" fmla="val 7687"/>
            </a:avLst>
          </a:prstGeom>
          <a:noFill/>
          <a:ln w="12700" cmpd="sng">
            <a:solidFill>
              <a:schemeClr val="bg2">
                <a:lumMod val="75000"/>
              </a:schemeClr>
            </a:solidFill>
          </a:ln>
          <a:effectLst>
            <a:outerShdw dist="12700" dir="5400000" algn="tl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76" name="圆角矩形 20">
            <a:extLst>
              <a:ext uri="{FF2B5EF4-FFF2-40B4-BE49-F238E27FC236}">
                <a16:creationId xmlns:a16="http://schemas.microsoft.com/office/drawing/2014/main" id="{D0326E42-980C-460F-A707-ADD9F793FC7A}"/>
              </a:ext>
            </a:extLst>
          </p:cNvPr>
          <p:cNvSpPr>
            <a:spLocks noChangeAspect="1"/>
          </p:cNvSpPr>
          <p:nvPr/>
        </p:nvSpPr>
        <p:spPr>
          <a:xfrm>
            <a:off x="3300997" y="1563008"/>
            <a:ext cx="2478962" cy="503531"/>
          </a:xfrm>
          <a:prstGeom prst="roundRect">
            <a:avLst>
              <a:gd name="adj" fmla="val 31705"/>
            </a:avLst>
          </a:prstGeom>
          <a:solidFill>
            <a:srgbClr val="E87071"/>
          </a:soli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3">
                    <a:lumMod val="95000"/>
                    <a:lumOff val="5000"/>
                  </a:schemeClr>
                </a:gs>
              </a:gsLst>
              <a:lin ang="14400000" scaled="0"/>
              <a:tileRect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Font typeface="Arial" pitchFamily="34" charset="0"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绝对值可能是负数？</a:t>
            </a:r>
            <a:endParaRPr lang="zh-CN" altLang="en-US" sz="16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6E85EF51-BB14-4127-99F2-029826F48E90}"/>
              </a:ext>
            </a:extLst>
          </p:cNvPr>
          <p:cNvSpPr txBox="1"/>
          <p:nvPr/>
        </p:nvSpPr>
        <p:spPr>
          <a:xfrm>
            <a:off x="3300997" y="2318305"/>
            <a:ext cx="2478962" cy="2484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Integer#M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IN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_VALUE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是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-2147483648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，他的绝对值超过了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Integer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的最大值，会发生越界，变成负数。</a:t>
            </a:r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sp>
        <p:nvSpPr>
          <p:cNvPr id="79" name="圆角矩形 22">
            <a:extLst>
              <a:ext uri="{FF2B5EF4-FFF2-40B4-BE49-F238E27FC236}">
                <a16:creationId xmlns:a16="http://schemas.microsoft.com/office/drawing/2014/main" id="{072B89A8-CC5B-48D8-B27C-87AD7A40E262}"/>
              </a:ext>
            </a:extLst>
          </p:cNvPr>
          <p:cNvSpPr>
            <a:spLocks noChangeAspect="1"/>
          </p:cNvSpPr>
          <p:nvPr/>
        </p:nvSpPr>
        <p:spPr>
          <a:xfrm>
            <a:off x="6104813" y="1814774"/>
            <a:ext cx="2892122" cy="3833274"/>
          </a:xfrm>
          <a:prstGeom prst="roundRect">
            <a:avLst>
              <a:gd name="adj" fmla="val 7687"/>
            </a:avLst>
          </a:prstGeom>
          <a:noFill/>
          <a:ln w="12700" cmpd="sng">
            <a:solidFill>
              <a:schemeClr val="bg2">
                <a:lumMod val="75000"/>
              </a:schemeClr>
            </a:solidFill>
          </a:ln>
          <a:effectLst>
            <a:outerShdw dist="12700" dir="5400000" algn="tl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80" name="圆角矩形 23">
            <a:extLst>
              <a:ext uri="{FF2B5EF4-FFF2-40B4-BE49-F238E27FC236}">
                <a16:creationId xmlns:a16="http://schemas.microsoft.com/office/drawing/2014/main" id="{E8EE0C7F-F26B-4466-8C4D-C9E85EBB5432}"/>
              </a:ext>
            </a:extLst>
          </p:cNvPr>
          <p:cNvSpPr>
            <a:spLocks noChangeAspect="1"/>
          </p:cNvSpPr>
          <p:nvPr/>
        </p:nvSpPr>
        <p:spPr>
          <a:xfrm>
            <a:off x="6311393" y="1563008"/>
            <a:ext cx="2478962" cy="503531"/>
          </a:xfrm>
          <a:prstGeom prst="roundRect">
            <a:avLst>
              <a:gd name="adj" fmla="val 31705"/>
            </a:avLst>
          </a:prstGeom>
          <a:solidFill>
            <a:srgbClr val="78458D"/>
          </a:soli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3">
                    <a:lumMod val="95000"/>
                    <a:lumOff val="5000"/>
                  </a:schemeClr>
                </a:gs>
              </a:gsLst>
              <a:lin ang="14400000" scaled="0"/>
              <a:tileRect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Font typeface="Arial" pitchFamily="34" charset="0"/>
              <a:buNone/>
              <a:defRPr/>
            </a:pPr>
            <a:r>
              <a:rPr lang="en-US" altLang="zh-CN" sz="1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SimpleDateFromat</a:t>
            </a:r>
            <a:r>
              <a:rPr lang="zh-CN" altLang="en-US" sz="1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FB1653FE-3A48-4521-9DD0-8DA9DF4F1580}"/>
              </a:ext>
            </a:extLst>
          </p:cNvPr>
          <p:cNvSpPr txBox="1"/>
          <p:nvPr/>
        </p:nvSpPr>
        <p:spPr>
          <a:xfrm>
            <a:off x="6311393" y="2318305"/>
            <a:ext cx="2478962" cy="2566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SimpleDateFormat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使用一个成员变量</a:t>
            </a:r>
            <a:r>
              <a:rPr lang="en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calendar</a:t>
            </a:r>
          </a:p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zh-CN" altLang="e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保存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时间，并发场景中，</a:t>
            </a:r>
            <a:r>
              <a:rPr lang="en-US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calendar.setTime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会导致数据被覆盖。</a:t>
            </a:r>
            <a:endParaRPr lang="en-US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  <p:sp>
        <p:nvSpPr>
          <p:cNvPr id="82" name="圆角矩形 25">
            <a:extLst>
              <a:ext uri="{FF2B5EF4-FFF2-40B4-BE49-F238E27FC236}">
                <a16:creationId xmlns:a16="http://schemas.microsoft.com/office/drawing/2014/main" id="{E5C6E46A-5A84-4258-A929-27F70BA22A1E}"/>
              </a:ext>
            </a:extLst>
          </p:cNvPr>
          <p:cNvSpPr>
            <a:spLocks noChangeAspect="1"/>
          </p:cNvSpPr>
          <p:nvPr/>
        </p:nvSpPr>
        <p:spPr>
          <a:xfrm>
            <a:off x="301104" y="1594764"/>
            <a:ext cx="2478962" cy="503531"/>
          </a:xfrm>
          <a:prstGeom prst="roundRect">
            <a:avLst>
              <a:gd name="adj" fmla="val 28375"/>
            </a:avLst>
          </a:prstGeom>
          <a:solidFill>
            <a:srgbClr val="01ACBE"/>
          </a:soli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3">
                    <a:lumMod val="95000"/>
                    <a:lumOff val="5000"/>
                  </a:schemeClr>
                </a:gs>
              </a:gsLst>
              <a:lin ang="16200000" scaled="0"/>
              <a:tileRect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Font typeface="Arial" pitchFamily="34" charset="0"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字符串有长度限制？</a:t>
            </a:r>
            <a:endParaRPr lang="zh-CN" altLang="en-US" sz="1600" b="1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3514AF0-9F81-4291-ABEE-BF72D2E96F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5095" y="-1460321"/>
            <a:ext cx="2236456" cy="3275095"/>
          </a:xfrm>
          <a:prstGeom prst="rect">
            <a:avLst/>
          </a:prstGeom>
        </p:spPr>
      </p:pic>
      <p:grpSp>
        <p:nvGrpSpPr>
          <p:cNvPr id="88" name="组合 55">
            <a:extLst>
              <a:ext uri="{FF2B5EF4-FFF2-40B4-BE49-F238E27FC236}">
                <a16:creationId xmlns:a16="http://schemas.microsoft.com/office/drawing/2014/main" id="{90621196-F509-4353-8472-5017453ADAC3}"/>
              </a:ext>
            </a:extLst>
          </p:cNvPr>
          <p:cNvGrpSpPr/>
          <p:nvPr/>
        </p:nvGrpSpPr>
        <p:grpSpPr bwMode="auto">
          <a:xfrm>
            <a:off x="4193818" y="177245"/>
            <a:ext cx="3573065" cy="696471"/>
            <a:chOff x="3791743" y="5346472"/>
            <a:chExt cx="5833187" cy="1152803"/>
          </a:xfrm>
          <a:effectLst/>
        </p:grpSpPr>
        <p:sp>
          <p:nvSpPr>
            <p:cNvPr id="90" name="任意多边形 166">
              <a:extLst>
                <a:ext uri="{FF2B5EF4-FFF2-40B4-BE49-F238E27FC236}">
                  <a16:creationId xmlns:a16="http://schemas.microsoft.com/office/drawing/2014/main" id="{3B92F4EF-5173-4C15-AE10-C0937B8290F2}"/>
                </a:ext>
              </a:extLst>
            </p:cNvPr>
            <p:cNvSpPr/>
            <p:nvPr/>
          </p:nvSpPr>
          <p:spPr>
            <a:xfrm>
              <a:off x="3791743" y="5347083"/>
              <a:ext cx="5833187" cy="1152192"/>
            </a:xfrm>
            <a:custGeom>
              <a:avLst/>
              <a:gdLst>
                <a:gd name="connsiteX0" fmla="*/ 619854 w 5832648"/>
                <a:gd name="connsiteY0" fmla="*/ 172234 h 1152128"/>
                <a:gd name="connsiteX1" fmla="*/ 247759 w 5832648"/>
                <a:gd name="connsiteY1" fmla="*/ 418875 h 1152128"/>
                <a:gd name="connsiteX2" fmla="*/ 216024 w 5832648"/>
                <a:gd name="connsiteY2" fmla="*/ 576064 h 1152128"/>
                <a:gd name="connsiteX3" fmla="*/ 216024 w 5832648"/>
                <a:gd name="connsiteY3" fmla="*/ 576063 h 1152128"/>
                <a:gd name="connsiteX4" fmla="*/ 216024 w 5832648"/>
                <a:gd name="connsiteY4" fmla="*/ 576064 h 1152128"/>
                <a:gd name="connsiteX5" fmla="*/ 216024 w 5832648"/>
                <a:gd name="connsiteY5" fmla="*/ 576064 h 1152128"/>
                <a:gd name="connsiteX6" fmla="*/ 247759 w 5832648"/>
                <a:gd name="connsiteY6" fmla="*/ 733252 h 1152128"/>
                <a:gd name="connsiteX7" fmla="*/ 619854 w 5832648"/>
                <a:gd name="connsiteY7" fmla="*/ 979893 h 1152128"/>
                <a:gd name="connsiteX8" fmla="*/ 5212794 w 5832648"/>
                <a:gd name="connsiteY8" fmla="*/ 979894 h 1152128"/>
                <a:gd name="connsiteX9" fmla="*/ 5616624 w 5832648"/>
                <a:gd name="connsiteY9" fmla="*/ 576064 h 1152128"/>
                <a:gd name="connsiteX10" fmla="*/ 5616625 w 5832648"/>
                <a:gd name="connsiteY10" fmla="*/ 576064 h 1152128"/>
                <a:gd name="connsiteX11" fmla="*/ 5212795 w 5832648"/>
                <a:gd name="connsiteY11" fmla="*/ 172234 h 1152128"/>
                <a:gd name="connsiteX12" fmla="*/ 576064 w 5832648"/>
                <a:gd name="connsiteY12" fmla="*/ 0 h 1152128"/>
                <a:gd name="connsiteX13" fmla="*/ 5256584 w 5832648"/>
                <a:gd name="connsiteY13" fmla="*/ 0 h 1152128"/>
                <a:gd name="connsiteX14" fmla="*/ 5832648 w 5832648"/>
                <a:gd name="connsiteY14" fmla="*/ 576064 h 1152128"/>
                <a:gd name="connsiteX15" fmla="*/ 5256584 w 5832648"/>
                <a:gd name="connsiteY15" fmla="*/ 1152128 h 1152128"/>
                <a:gd name="connsiteX16" fmla="*/ 576064 w 5832648"/>
                <a:gd name="connsiteY16" fmla="*/ 1152128 h 1152128"/>
                <a:gd name="connsiteX17" fmla="*/ 0 w 5832648"/>
                <a:gd name="connsiteY17" fmla="*/ 576064 h 1152128"/>
                <a:gd name="connsiteX18" fmla="*/ 576064 w 5832648"/>
                <a:gd name="connsiteY18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32648" h="1152128">
                  <a:moveTo>
                    <a:pt x="619854" y="172234"/>
                  </a:moveTo>
                  <a:cubicBezTo>
                    <a:pt x="452583" y="172234"/>
                    <a:pt x="309064" y="273935"/>
                    <a:pt x="247759" y="418875"/>
                  </a:cubicBezTo>
                  <a:lnTo>
                    <a:pt x="216024" y="576064"/>
                  </a:lnTo>
                  <a:lnTo>
                    <a:pt x="216024" y="576063"/>
                  </a:lnTo>
                  <a:lnTo>
                    <a:pt x="216024" y="576064"/>
                  </a:lnTo>
                  <a:lnTo>
                    <a:pt x="216024" y="576064"/>
                  </a:lnTo>
                  <a:lnTo>
                    <a:pt x="247759" y="733252"/>
                  </a:lnTo>
                  <a:cubicBezTo>
                    <a:pt x="309064" y="878193"/>
                    <a:pt x="452583" y="979893"/>
                    <a:pt x="619854" y="979893"/>
                  </a:cubicBezTo>
                  <a:lnTo>
                    <a:pt x="5212794" y="979894"/>
                  </a:lnTo>
                  <a:cubicBezTo>
                    <a:pt x="5435823" y="979894"/>
                    <a:pt x="5616624" y="799093"/>
                    <a:pt x="5616624" y="576064"/>
                  </a:cubicBezTo>
                  <a:lnTo>
                    <a:pt x="5616625" y="576064"/>
                  </a:lnTo>
                  <a:cubicBezTo>
                    <a:pt x="5616625" y="353035"/>
                    <a:pt x="5435824" y="172234"/>
                    <a:pt x="5212795" y="172234"/>
                  </a:cubicBezTo>
                  <a:close/>
                  <a:moveTo>
                    <a:pt x="576064" y="0"/>
                  </a:moveTo>
                  <a:lnTo>
                    <a:pt x="5256584" y="0"/>
                  </a:lnTo>
                  <a:cubicBezTo>
                    <a:pt x="5574735" y="0"/>
                    <a:pt x="5832648" y="257913"/>
                    <a:pt x="5832648" y="576064"/>
                  </a:cubicBezTo>
                  <a:cubicBezTo>
                    <a:pt x="5832648" y="894215"/>
                    <a:pt x="5574735" y="1152128"/>
                    <a:pt x="5256584" y="1152128"/>
                  </a:cubicBezTo>
                  <a:lnTo>
                    <a:pt x="576064" y="1152128"/>
                  </a:lnTo>
                  <a:cubicBezTo>
                    <a:pt x="257913" y="1152128"/>
                    <a:pt x="0" y="894215"/>
                    <a:pt x="0" y="576064"/>
                  </a:cubicBezTo>
                  <a:cubicBezTo>
                    <a:pt x="0" y="257913"/>
                    <a:pt x="257913" y="0"/>
                    <a:pt x="5760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 dirty="0">
                <a:cs typeface="+mn-ea"/>
                <a:sym typeface="+mn-lt"/>
              </a:endParaRPr>
            </a:p>
          </p:txBody>
        </p:sp>
        <p:sp>
          <p:nvSpPr>
            <p:cNvPr id="89" name="圆角矩形 165">
              <a:extLst>
                <a:ext uri="{FF2B5EF4-FFF2-40B4-BE49-F238E27FC236}">
                  <a16:creationId xmlns:a16="http://schemas.microsoft.com/office/drawing/2014/main" id="{BED5BF25-FD48-46AD-912A-68EA1096E3F9}"/>
                </a:ext>
              </a:extLst>
            </p:cNvPr>
            <p:cNvSpPr/>
            <p:nvPr/>
          </p:nvSpPr>
          <p:spPr>
            <a:xfrm>
              <a:off x="4007769" y="5518706"/>
              <a:ext cx="5400600" cy="8076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gradFill flip="none" rotWithShape="1">
                <a:gsLst>
                  <a:gs pos="100000">
                    <a:schemeClr val="bg1"/>
                  </a:gs>
                  <a:gs pos="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dist"/>
              <a:r>
                <a:rPr lang="zh-CN" altLang="en-US" b="1" dirty="0">
                  <a:solidFill>
                    <a:srgbClr val="EB3F3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此处有坑</a:t>
              </a:r>
            </a:p>
          </p:txBody>
        </p:sp>
        <p:sp>
          <p:nvSpPr>
            <p:cNvPr id="91" name="圆角矩形 167">
              <a:extLst>
                <a:ext uri="{FF2B5EF4-FFF2-40B4-BE49-F238E27FC236}">
                  <a16:creationId xmlns:a16="http://schemas.microsoft.com/office/drawing/2014/main" id="{648794B6-F633-4D16-9A6A-18F5FF0DC85D}"/>
                </a:ext>
              </a:extLst>
            </p:cNvPr>
            <p:cNvSpPr/>
            <p:nvPr/>
          </p:nvSpPr>
          <p:spPr>
            <a:xfrm>
              <a:off x="3791744" y="5346472"/>
              <a:ext cx="5832649" cy="1152127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91">
                <a:cs typeface="+mn-ea"/>
                <a:sym typeface="+mn-lt"/>
              </a:endParaRPr>
            </a:p>
          </p:txBody>
        </p:sp>
      </p:grpSp>
      <p:sp>
        <p:nvSpPr>
          <p:cNvPr id="2" name="圆角矩形 22">
            <a:extLst>
              <a:ext uri="{FF2B5EF4-FFF2-40B4-BE49-F238E27FC236}">
                <a16:creationId xmlns:a16="http://schemas.microsoft.com/office/drawing/2014/main" id="{6E14C367-10B0-8199-D7DD-0BEB1D67BA63}"/>
              </a:ext>
            </a:extLst>
          </p:cNvPr>
          <p:cNvSpPr>
            <a:spLocks noChangeAspect="1"/>
          </p:cNvSpPr>
          <p:nvPr/>
        </p:nvSpPr>
        <p:spPr>
          <a:xfrm>
            <a:off x="9180647" y="1841045"/>
            <a:ext cx="2892122" cy="3833274"/>
          </a:xfrm>
          <a:prstGeom prst="roundRect">
            <a:avLst>
              <a:gd name="adj" fmla="val 7687"/>
            </a:avLst>
          </a:prstGeom>
          <a:noFill/>
          <a:ln w="12700" cmpd="sng">
            <a:solidFill>
              <a:schemeClr val="bg2">
                <a:lumMod val="75000"/>
              </a:schemeClr>
            </a:solidFill>
          </a:ln>
          <a:effectLst>
            <a:outerShdw dist="12700" dir="5400000" algn="tl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4" name="圆角矩形 23">
            <a:extLst>
              <a:ext uri="{FF2B5EF4-FFF2-40B4-BE49-F238E27FC236}">
                <a16:creationId xmlns:a16="http://schemas.microsoft.com/office/drawing/2014/main" id="{03E24655-B35B-C0B7-ECE4-63EC9C162B58}"/>
              </a:ext>
            </a:extLst>
          </p:cNvPr>
          <p:cNvSpPr>
            <a:spLocks noChangeAspect="1"/>
          </p:cNvSpPr>
          <p:nvPr/>
        </p:nvSpPr>
        <p:spPr>
          <a:xfrm>
            <a:off x="9387227" y="1589279"/>
            <a:ext cx="2478962" cy="503531"/>
          </a:xfrm>
          <a:prstGeom prst="roundRect">
            <a:avLst>
              <a:gd name="adj" fmla="val 31705"/>
            </a:avLst>
          </a:prstGeom>
          <a:solidFill>
            <a:schemeClr val="accent4"/>
          </a:soli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3">
                    <a:lumMod val="95000"/>
                    <a:lumOff val="5000"/>
                  </a:schemeClr>
                </a:gs>
              </a:gsLst>
              <a:lin ang="14400000" scaled="0"/>
              <a:tileRect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Font typeface="Arial" pitchFamily="34" charset="0"/>
              <a:buNone/>
              <a:defRPr/>
            </a:pPr>
            <a:r>
              <a:rPr lang="en-US" altLang="zh-CN" sz="1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YYYY</a:t>
            </a:r>
            <a:r>
              <a:rPr lang="zh-CN" altLang="en-US" sz="16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1160698-436E-9B0A-43D8-37FB8D97D6AE}"/>
              </a:ext>
            </a:extLst>
          </p:cNvPr>
          <p:cNvSpPr txBox="1"/>
          <p:nvPr/>
        </p:nvSpPr>
        <p:spPr>
          <a:xfrm>
            <a:off x="9387227" y="2344576"/>
            <a:ext cx="2478962" cy="1504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YYYY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表示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”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当前所在周所属的年份</a:t>
            </a:r>
            <a:r>
              <a:rPr lang="en-US" altLang="zh-CN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”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，和</a:t>
            </a:r>
            <a:r>
              <a:rPr lang="en-US" altLang="zh-CN" sz="1600" dirty="0" err="1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yyyy</a:t>
            </a:r>
            <a:r>
              <a:rPr lang="zh-CN" altLang="en-US" sz="1600" dirty="0"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不一样</a:t>
            </a:r>
            <a:endParaRPr lang="en" altLang="zh-CN" sz="1600" dirty="0"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2034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l"/>
      </p:transition>
    </mc:Choice>
    <mc:Fallback xmlns="">
      <p:transition spd="slow" advClick="0" advTm="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1ACBE"/>
        </a:solidFill>
        <a:ln w="12700">
          <a:gradFill flip="none" rotWithShape="1">
            <a:gsLst>
              <a:gs pos="0">
                <a:schemeClr val="bg1"/>
              </a:gs>
              <a:gs pos="100000">
                <a:schemeClr val="accent3">
                  <a:lumMod val="95000"/>
                  <a:lumOff val="5000"/>
                </a:schemeClr>
              </a:gs>
            </a:gsLst>
            <a:lin ang="16200000" scaled="0"/>
            <a:tileRect/>
          </a:gradFill>
        </a:ln>
        <a:effectLst>
          <a:outerShdw blurRad="50800" dist="38100" dir="5400000" algn="t" rotWithShape="0">
            <a:prstClr val="black">
              <a:alpha val="40000"/>
            </a:prstClr>
          </a:outerShdw>
        </a:effectLst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buFont typeface="Arial" pitchFamily="34" charset="0"/>
          <a:buNone/>
          <a:defRPr sz="1600" b="1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1810</TotalTime>
  <Words>2991</Words>
  <Application>Microsoft Macintosh PowerPoint</Application>
  <PresentationFormat>宽屏</PresentationFormat>
  <Paragraphs>423</Paragraphs>
  <Slides>29</Slides>
  <Notes>29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9" baseType="lpstr">
      <vt:lpstr>等线</vt:lpstr>
      <vt:lpstr>等线 Light</vt:lpstr>
      <vt:lpstr>Microsoft YaHei</vt:lpstr>
      <vt:lpstr>Microsoft YaHei</vt:lpstr>
      <vt:lpstr>Microsoft YaHei</vt:lpstr>
      <vt:lpstr>Alibaba PuHuiTi H</vt:lpstr>
      <vt:lpstr>FZLTZHJW--GB1-0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Microsoft Office User</cp:lastModifiedBy>
  <cp:revision>163</cp:revision>
  <dcterms:created xsi:type="dcterms:W3CDTF">2017-07-25T14:12:10Z</dcterms:created>
  <dcterms:modified xsi:type="dcterms:W3CDTF">2023-03-31T08:44:39Z</dcterms:modified>
</cp:coreProperties>
</file>